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5"/>
  </p:notesMasterIdLst>
  <p:handoutMasterIdLst>
    <p:handoutMasterId r:id="rId26"/>
  </p:handoutMasterIdLst>
  <p:sldIdLst>
    <p:sldId id="265" r:id="rId2"/>
    <p:sldId id="378" r:id="rId3"/>
    <p:sldId id="381" r:id="rId4"/>
    <p:sldId id="311" r:id="rId5"/>
    <p:sldId id="386" r:id="rId6"/>
    <p:sldId id="387" r:id="rId7"/>
    <p:sldId id="388" r:id="rId8"/>
    <p:sldId id="379" r:id="rId9"/>
    <p:sldId id="401" r:id="rId10"/>
    <p:sldId id="313" r:id="rId11"/>
    <p:sldId id="282" r:id="rId12"/>
    <p:sldId id="360" r:id="rId13"/>
    <p:sldId id="383" r:id="rId14"/>
    <p:sldId id="400" r:id="rId15"/>
    <p:sldId id="399" r:id="rId16"/>
    <p:sldId id="402" r:id="rId17"/>
    <p:sldId id="392" r:id="rId18"/>
    <p:sldId id="393" r:id="rId19"/>
    <p:sldId id="394" r:id="rId20"/>
    <p:sldId id="396" r:id="rId21"/>
    <p:sldId id="397" r:id="rId22"/>
    <p:sldId id="395" r:id="rId23"/>
    <p:sldId id="403" r:id="rId24"/>
  </p:sldIdLst>
  <p:sldSz cx="9144000" cy="6858000" type="screen4x3"/>
  <p:notesSz cx="6856413" cy="92948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86475" autoAdjust="0"/>
  </p:normalViewPr>
  <p:slideViewPr>
    <p:cSldViewPr>
      <p:cViewPr>
        <p:scale>
          <a:sx n="100" d="100"/>
          <a:sy n="100" d="100"/>
        </p:scale>
        <p:origin x="63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8F9F0-718D-49C3-9A53-05EB34EAF3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9F5ECF-85D3-4AE7-B29A-EB46CFF8EC9B}">
      <dgm:prSet phldrT="[Texto]"/>
      <dgm:spPr/>
      <dgm:t>
        <a:bodyPr/>
        <a:lstStyle/>
        <a:p>
          <a:r>
            <a:rPr lang="es-ES_tradnl" b="0" cap="none" spc="0" baseline="0" dirty="0" smtClean="0">
              <a:ln w="0"/>
              <a:solidFill>
                <a:schemeClr val="bg1"/>
              </a:solidFill>
              <a:effectLst/>
            </a:rPr>
            <a:t>Aprobación de Iniciativa</a:t>
          </a:r>
        </a:p>
      </dgm:t>
    </dgm:pt>
    <dgm:pt modelId="{E834806D-4328-4188-A0F1-CA2B7C0CC4AD}" type="parTrans" cxnId="{B673B437-1AAC-4D6D-B6C6-9B7E5D167C0F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52C419-2D80-46D2-996E-06F6B6EED94B}" type="sibTrans" cxnId="{B673B437-1AAC-4D6D-B6C6-9B7E5D167C0F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CD2FCB-3B53-4F8C-94A5-EF72280B420A}">
      <dgm:prSet phldrT="[Texto]"/>
      <dgm:spPr/>
      <dgm:t>
        <a:bodyPr/>
        <a:lstStyle/>
        <a:p>
          <a:r>
            <a:rPr lang="es-ES_tradnl" b="0" cap="none" spc="0" dirty="0" smtClean="0">
              <a:ln w="0"/>
              <a:solidFill>
                <a:schemeClr val="bg1"/>
              </a:solidFill>
              <a:effectLst/>
            </a:rPr>
            <a:t>Contacto directo de Supervisora con Representante</a:t>
          </a:r>
          <a:r>
            <a:rPr lang="es-ES_tradnl" b="0" cap="none" spc="0" baseline="0" dirty="0" smtClean="0">
              <a:ln w="0"/>
              <a:solidFill>
                <a:schemeClr val="bg1"/>
              </a:solidFill>
              <a:effectLst/>
            </a:rPr>
            <a:t> Legal de la Institución</a:t>
          </a:r>
          <a:endParaRPr lang="es-CL" b="0" cap="none" spc="0" dirty="0">
            <a:ln w="0"/>
            <a:solidFill>
              <a:schemeClr val="bg1"/>
            </a:solidFill>
            <a:effectLst/>
          </a:endParaRPr>
        </a:p>
      </dgm:t>
    </dgm:pt>
    <dgm:pt modelId="{3402C0DB-AE90-4449-9BA5-18FFD255EEEB}" type="parTrans" cxnId="{0DBC083F-F33A-47C2-8736-B5D32F3C77DB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5F8D16-400F-411F-A896-4D13ED27A452}" type="sibTrans" cxnId="{0DBC083F-F33A-47C2-8736-B5D32F3C77DB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BDAD49-5B5E-4AE9-9BA8-0629B2FCB23B}">
      <dgm:prSet phldrT="[Texto]"/>
      <dgm:spPr/>
      <dgm:t>
        <a:bodyPr/>
        <a:lstStyle/>
        <a:p>
          <a:r>
            <a:rPr lang="es-ES_tradnl" b="0" cap="none" spc="0" dirty="0" smtClean="0">
              <a:ln w="0"/>
              <a:solidFill>
                <a:schemeClr val="bg1"/>
              </a:solidFill>
              <a:effectLst/>
            </a:rPr>
            <a:t>Tramitación de Resolución que aprueba</a:t>
          </a:r>
          <a:r>
            <a:rPr lang="es-ES_tradnl" b="0" cap="none" spc="0" baseline="0" dirty="0" smtClean="0">
              <a:ln w="0"/>
              <a:solidFill>
                <a:schemeClr val="bg1"/>
              </a:solidFill>
              <a:effectLst/>
            </a:rPr>
            <a:t> el Convenio de Transferencia de Recursos</a:t>
          </a:r>
          <a:r>
            <a:rPr lang="es-ES_tradnl" b="0" cap="none" spc="0" dirty="0" smtClean="0">
              <a:ln w="0"/>
              <a:solidFill>
                <a:schemeClr val="bg1"/>
              </a:solidFill>
              <a:effectLst/>
            </a:rPr>
            <a:t> </a:t>
          </a:r>
          <a:endParaRPr lang="es-CL" b="0" cap="none" spc="0" dirty="0">
            <a:ln w="0"/>
            <a:solidFill>
              <a:schemeClr val="bg1"/>
            </a:solidFill>
            <a:effectLst/>
          </a:endParaRPr>
        </a:p>
      </dgm:t>
    </dgm:pt>
    <dgm:pt modelId="{289B5420-3D59-4840-A23E-115236D021A7}" type="parTrans" cxnId="{A416F052-F801-4432-96E7-7581E58073C8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EA83B4-7423-458D-AFC8-11D92B661A39}" type="sibTrans" cxnId="{A416F052-F801-4432-96E7-7581E58073C8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FFC35B-F297-40A6-AA64-1F0F8CBCE6D8}">
      <dgm:prSet phldrT="[Texto]"/>
      <dgm:spPr/>
      <dgm:t>
        <a:bodyPr/>
        <a:lstStyle/>
        <a:p>
          <a:r>
            <a:rPr lang="es-ES_tradnl" b="0" cap="none" spc="0" dirty="0" smtClean="0">
              <a:ln w="0"/>
              <a:solidFill>
                <a:schemeClr val="bg1"/>
              </a:solidFill>
              <a:effectLst/>
            </a:rPr>
            <a:t>Firma de Convenio </a:t>
          </a:r>
          <a:endParaRPr lang="es-CL" b="0" cap="none" spc="0" dirty="0">
            <a:ln w="0"/>
            <a:solidFill>
              <a:schemeClr val="bg1"/>
            </a:solidFill>
            <a:effectLst/>
          </a:endParaRPr>
        </a:p>
      </dgm:t>
    </dgm:pt>
    <dgm:pt modelId="{A8130B9B-77A2-435B-83E9-9D14DBB4B97B}" type="parTrans" cxnId="{C4665102-A570-4513-8DF9-B0F82E33399C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B6A1FB-5F38-4F71-8594-0190890CEEA5}" type="sibTrans" cxnId="{C4665102-A570-4513-8DF9-B0F82E33399C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321E4E-130F-4306-9B8D-E0AA90176539}">
      <dgm:prSet/>
      <dgm:spPr/>
      <dgm:t>
        <a:bodyPr/>
        <a:lstStyle/>
        <a:p>
          <a:r>
            <a:rPr lang="es-ES_tradnl" b="0" cap="none" spc="0" dirty="0" smtClean="0">
              <a:ln w="0"/>
              <a:solidFill>
                <a:schemeClr val="bg1"/>
              </a:solidFill>
              <a:effectLst/>
            </a:rPr>
            <a:t>Entrega de Garantía (Vale</a:t>
          </a:r>
          <a:r>
            <a:rPr lang="es-ES_tradnl" b="0" cap="none" spc="0" baseline="0" dirty="0" smtClean="0">
              <a:ln w="0"/>
              <a:solidFill>
                <a:schemeClr val="bg1"/>
              </a:solidFill>
              <a:effectLst/>
            </a:rPr>
            <a:t> Vista o Pagaré)</a:t>
          </a:r>
          <a:endParaRPr lang="es-CL" b="0" cap="none" spc="0" dirty="0">
            <a:ln w="0"/>
            <a:solidFill>
              <a:schemeClr val="bg1"/>
            </a:solidFill>
            <a:effectLst/>
            <a:latin typeface="Curlz MT" panose="04040404050702020202" pitchFamily="82" charset="0"/>
          </a:endParaRPr>
        </a:p>
      </dgm:t>
    </dgm:pt>
    <dgm:pt modelId="{948DCBDB-AF96-45B7-B8EE-CC916975FD8A}" type="parTrans" cxnId="{30E47634-B8AA-461A-865C-03678838BF1B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FD0C79-23BC-420A-9DBB-B57F5A83C2EE}" type="sibTrans" cxnId="{30E47634-B8AA-461A-865C-03678838BF1B}">
      <dgm:prSet/>
      <dgm:spPr/>
      <dgm:t>
        <a:bodyPr/>
        <a:lstStyle/>
        <a:p>
          <a:endParaRPr lang="es-C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488FC4C-C44B-49A2-A863-31E46B867E50}" type="pres">
      <dgm:prSet presAssocID="{BC78F9F0-718D-49C3-9A53-05EB34EAF39C}" presName="linearFlow" presStyleCnt="0">
        <dgm:presLayoutVars>
          <dgm:dir/>
          <dgm:resizeHandles val="exact"/>
        </dgm:presLayoutVars>
      </dgm:prSet>
      <dgm:spPr/>
    </dgm:pt>
    <dgm:pt modelId="{040AC7A2-9018-476F-A009-1E4548E74655}" type="pres">
      <dgm:prSet presAssocID="{509F5ECF-85D3-4AE7-B29A-EB46CFF8EC9B}" presName="composite" presStyleCnt="0"/>
      <dgm:spPr/>
    </dgm:pt>
    <dgm:pt modelId="{2553FE25-FC0D-44DE-A3DE-B4B69DB691E9}" type="pres">
      <dgm:prSet presAssocID="{509F5ECF-85D3-4AE7-B29A-EB46CFF8EC9B}" presName="imgShp" presStyleLbl="fgImgPlace1" presStyleIdx="0" presStyleCnt="5"/>
      <dgm:spPr/>
    </dgm:pt>
    <dgm:pt modelId="{EE17FC99-6583-4DC6-A749-6F1F4ADEFD90}" type="pres">
      <dgm:prSet presAssocID="{509F5ECF-85D3-4AE7-B29A-EB46CFF8EC9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B67E2-98E4-4ACC-83B1-E7FB10E1957F}" type="pres">
      <dgm:prSet presAssocID="{3452C419-2D80-46D2-996E-06F6B6EED94B}" presName="spacing" presStyleCnt="0"/>
      <dgm:spPr/>
    </dgm:pt>
    <dgm:pt modelId="{F0561EF3-07FF-4A92-88F0-0ED946D3062D}" type="pres">
      <dgm:prSet presAssocID="{ABCD2FCB-3B53-4F8C-94A5-EF72280B420A}" presName="composite" presStyleCnt="0"/>
      <dgm:spPr/>
    </dgm:pt>
    <dgm:pt modelId="{19B95109-8CDE-4EF7-9EF5-97F8E2D3BC8D}" type="pres">
      <dgm:prSet presAssocID="{ABCD2FCB-3B53-4F8C-94A5-EF72280B420A}" presName="imgShp" presStyleLbl="fgImgPlace1" presStyleIdx="1" presStyleCnt="5"/>
      <dgm:spPr/>
    </dgm:pt>
    <dgm:pt modelId="{93315EB5-CC29-498D-8E74-74AD911F2CDE}" type="pres">
      <dgm:prSet presAssocID="{ABCD2FCB-3B53-4F8C-94A5-EF72280B420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550B0F-1C5A-412B-875E-7C9B765633CD}" type="pres">
      <dgm:prSet presAssocID="{005F8D16-400F-411F-A896-4D13ED27A452}" presName="spacing" presStyleCnt="0"/>
      <dgm:spPr/>
    </dgm:pt>
    <dgm:pt modelId="{998B5E68-9D65-44C4-8455-BBDC446FBCB4}" type="pres">
      <dgm:prSet presAssocID="{3D321E4E-130F-4306-9B8D-E0AA90176539}" presName="composite" presStyleCnt="0"/>
      <dgm:spPr/>
    </dgm:pt>
    <dgm:pt modelId="{79213293-03BA-4920-9601-1AF2EE56E278}" type="pres">
      <dgm:prSet presAssocID="{3D321E4E-130F-4306-9B8D-E0AA90176539}" presName="imgShp" presStyleLbl="fgImgPlace1" presStyleIdx="2" presStyleCnt="5"/>
      <dgm:spPr/>
    </dgm:pt>
    <dgm:pt modelId="{0CDF2C18-BBF5-43CB-B88F-A2207F96DC91}" type="pres">
      <dgm:prSet presAssocID="{3D321E4E-130F-4306-9B8D-E0AA90176539}" presName="txShp" presStyleLbl="node1" presStyleIdx="2" presStyleCnt="5">
        <dgm:presLayoutVars>
          <dgm:bulletEnabled val="1"/>
        </dgm:presLayoutVars>
      </dgm:prSet>
      <dgm:spPr/>
    </dgm:pt>
    <dgm:pt modelId="{EA357901-180B-4058-9EDF-1AE5F1311135}" type="pres">
      <dgm:prSet presAssocID="{29FD0C79-23BC-420A-9DBB-B57F5A83C2EE}" presName="spacing" presStyleCnt="0"/>
      <dgm:spPr/>
    </dgm:pt>
    <dgm:pt modelId="{68D499E9-8DB5-40CE-A7E9-43A55B8583BB}" type="pres">
      <dgm:prSet presAssocID="{80FFC35B-F297-40A6-AA64-1F0F8CBCE6D8}" presName="composite" presStyleCnt="0"/>
      <dgm:spPr/>
    </dgm:pt>
    <dgm:pt modelId="{38277711-58FE-40CE-A05A-C5A1518BB8A1}" type="pres">
      <dgm:prSet presAssocID="{80FFC35B-F297-40A6-AA64-1F0F8CBCE6D8}" presName="imgShp" presStyleLbl="fgImgPlace1" presStyleIdx="3" presStyleCnt="5"/>
      <dgm:spPr/>
    </dgm:pt>
    <dgm:pt modelId="{4CF8A528-4AE7-4D79-A139-C3D872526D49}" type="pres">
      <dgm:prSet presAssocID="{80FFC35B-F297-40A6-AA64-1F0F8CBCE6D8}" presName="txShp" presStyleLbl="node1" presStyleIdx="3" presStyleCnt="5" custLinFactNeighborX="30" custLinFactNeighborY="-39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4D118E-015B-4883-B6B9-59A1737856C0}" type="pres">
      <dgm:prSet presAssocID="{26B6A1FB-5F38-4F71-8594-0190890CEEA5}" presName="spacing" presStyleCnt="0"/>
      <dgm:spPr/>
    </dgm:pt>
    <dgm:pt modelId="{1CFB715F-1CA2-4C4F-9AB8-6DE79B9774D8}" type="pres">
      <dgm:prSet presAssocID="{51BDAD49-5B5E-4AE9-9BA8-0629B2FCB23B}" presName="composite" presStyleCnt="0"/>
      <dgm:spPr/>
    </dgm:pt>
    <dgm:pt modelId="{ACFCC5FC-CA66-419B-B866-DD9AF25DE867}" type="pres">
      <dgm:prSet presAssocID="{51BDAD49-5B5E-4AE9-9BA8-0629B2FCB23B}" presName="imgShp" presStyleLbl="fgImgPlace1" presStyleIdx="4" presStyleCnt="5"/>
      <dgm:spPr/>
    </dgm:pt>
    <dgm:pt modelId="{E8D2CDF8-64A3-4361-A17F-B04563C132B3}" type="pres">
      <dgm:prSet presAssocID="{51BDAD49-5B5E-4AE9-9BA8-0629B2FCB23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0E47634-B8AA-461A-865C-03678838BF1B}" srcId="{BC78F9F0-718D-49C3-9A53-05EB34EAF39C}" destId="{3D321E4E-130F-4306-9B8D-E0AA90176539}" srcOrd="2" destOrd="0" parTransId="{948DCBDB-AF96-45B7-B8EE-CC916975FD8A}" sibTransId="{29FD0C79-23BC-420A-9DBB-B57F5A83C2EE}"/>
    <dgm:cxn modelId="{0DBC083F-F33A-47C2-8736-B5D32F3C77DB}" srcId="{BC78F9F0-718D-49C3-9A53-05EB34EAF39C}" destId="{ABCD2FCB-3B53-4F8C-94A5-EF72280B420A}" srcOrd="1" destOrd="0" parTransId="{3402C0DB-AE90-4449-9BA5-18FFD255EEEB}" sibTransId="{005F8D16-400F-411F-A896-4D13ED27A452}"/>
    <dgm:cxn modelId="{A416F052-F801-4432-96E7-7581E58073C8}" srcId="{BC78F9F0-718D-49C3-9A53-05EB34EAF39C}" destId="{51BDAD49-5B5E-4AE9-9BA8-0629B2FCB23B}" srcOrd="4" destOrd="0" parTransId="{289B5420-3D59-4840-A23E-115236D021A7}" sibTransId="{5DEA83B4-7423-458D-AFC8-11D92B661A39}"/>
    <dgm:cxn modelId="{7B5CC06D-41E5-4A64-8DD3-3D733940D49E}" type="presOf" srcId="{BC78F9F0-718D-49C3-9A53-05EB34EAF39C}" destId="{9488FC4C-C44B-49A2-A863-31E46B867E50}" srcOrd="0" destOrd="0" presId="urn:microsoft.com/office/officeart/2005/8/layout/vList3"/>
    <dgm:cxn modelId="{C4665102-A570-4513-8DF9-B0F82E33399C}" srcId="{BC78F9F0-718D-49C3-9A53-05EB34EAF39C}" destId="{80FFC35B-F297-40A6-AA64-1F0F8CBCE6D8}" srcOrd="3" destOrd="0" parTransId="{A8130B9B-77A2-435B-83E9-9D14DBB4B97B}" sibTransId="{26B6A1FB-5F38-4F71-8594-0190890CEEA5}"/>
    <dgm:cxn modelId="{434ECEDF-64DD-4570-959A-0C32BB49171D}" type="presOf" srcId="{80FFC35B-F297-40A6-AA64-1F0F8CBCE6D8}" destId="{4CF8A528-4AE7-4D79-A139-C3D872526D49}" srcOrd="0" destOrd="0" presId="urn:microsoft.com/office/officeart/2005/8/layout/vList3"/>
    <dgm:cxn modelId="{08C8C0BC-6484-4C5C-98A4-AE7FE03D5394}" type="presOf" srcId="{ABCD2FCB-3B53-4F8C-94A5-EF72280B420A}" destId="{93315EB5-CC29-498D-8E74-74AD911F2CDE}" srcOrd="0" destOrd="0" presId="urn:microsoft.com/office/officeart/2005/8/layout/vList3"/>
    <dgm:cxn modelId="{B673B437-1AAC-4D6D-B6C6-9B7E5D167C0F}" srcId="{BC78F9F0-718D-49C3-9A53-05EB34EAF39C}" destId="{509F5ECF-85D3-4AE7-B29A-EB46CFF8EC9B}" srcOrd="0" destOrd="0" parTransId="{E834806D-4328-4188-A0F1-CA2B7C0CC4AD}" sibTransId="{3452C419-2D80-46D2-996E-06F6B6EED94B}"/>
    <dgm:cxn modelId="{1C553CD4-809E-452C-A3AB-749D08DEA980}" type="presOf" srcId="{51BDAD49-5B5E-4AE9-9BA8-0629B2FCB23B}" destId="{E8D2CDF8-64A3-4361-A17F-B04563C132B3}" srcOrd="0" destOrd="0" presId="urn:microsoft.com/office/officeart/2005/8/layout/vList3"/>
    <dgm:cxn modelId="{B8621AE0-FD18-4560-97F8-7E3D087BC8F7}" type="presOf" srcId="{509F5ECF-85D3-4AE7-B29A-EB46CFF8EC9B}" destId="{EE17FC99-6583-4DC6-A749-6F1F4ADEFD90}" srcOrd="0" destOrd="0" presId="urn:microsoft.com/office/officeart/2005/8/layout/vList3"/>
    <dgm:cxn modelId="{E50C8FDB-F5C8-4248-AD5F-433804F47BC3}" type="presOf" srcId="{3D321E4E-130F-4306-9B8D-E0AA90176539}" destId="{0CDF2C18-BBF5-43CB-B88F-A2207F96DC91}" srcOrd="0" destOrd="0" presId="urn:microsoft.com/office/officeart/2005/8/layout/vList3"/>
    <dgm:cxn modelId="{374FCE94-4DA5-407A-BEF5-BB7640DAA034}" type="presParOf" srcId="{9488FC4C-C44B-49A2-A863-31E46B867E50}" destId="{040AC7A2-9018-476F-A009-1E4548E74655}" srcOrd="0" destOrd="0" presId="urn:microsoft.com/office/officeart/2005/8/layout/vList3"/>
    <dgm:cxn modelId="{0553231A-A012-4DCD-8122-12A34AF9BBDF}" type="presParOf" srcId="{040AC7A2-9018-476F-A009-1E4548E74655}" destId="{2553FE25-FC0D-44DE-A3DE-B4B69DB691E9}" srcOrd="0" destOrd="0" presId="urn:microsoft.com/office/officeart/2005/8/layout/vList3"/>
    <dgm:cxn modelId="{3D839216-DCC6-42D9-A01F-F47E878CD3EA}" type="presParOf" srcId="{040AC7A2-9018-476F-A009-1E4548E74655}" destId="{EE17FC99-6583-4DC6-A749-6F1F4ADEFD90}" srcOrd="1" destOrd="0" presId="urn:microsoft.com/office/officeart/2005/8/layout/vList3"/>
    <dgm:cxn modelId="{47EEB6D5-CC63-4D97-90A8-2B3DD239EFB3}" type="presParOf" srcId="{9488FC4C-C44B-49A2-A863-31E46B867E50}" destId="{175B67E2-98E4-4ACC-83B1-E7FB10E1957F}" srcOrd="1" destOrd="0" presId="urn:microsoft.com/office/officeart/2005/8/layout/vList3"/>
    <dgm:cxn modelId="{366CDDDC-CAB3-44C6-9138-6AC7DD753A18}" type="presParOf" srcId="{9488FC4C-C44B-49A2-A863-31E46B867E50}" destId="{F0561EF3-07FF-4A92-88F0-0ED946D3062D}" srcOrd="2" destOrd="0" presId="urn:microsoft.com/office/officeart/2005/8/layout/vList3"/>
    <dgm:cxn modelId="{6C69B9C1-8420-4564-B04D-F3135196221A}" type="presParOf" srcId="{F0561EF3-07FF-4A92-88F0-0ED946D3062D}" destId="{19B95109-8CDE-4EF7-9EF5-97F8E2D3BC8D}" srcOrd="0" destOrd="0" presId="urn:microsoft.com/office/officeart/2005/8/layout/vList3"/>
    <dgm:cxn modelId="{74DECB72-67EF-4A4A-B04F-C3996363C5DE}" type="presParOf" srcId="{F0561EF3-07FF-4A92-88F0-0ED946D3062D}" destId="{93315EB5-CC29-498D-8E74-74AD911F2CDE}" srcOrd="1" destOrd="0" presId="urn:microsoft.com/office/officeart/2005/8/layout/vList3"/>
    <dgm:cxn modelId="{3A673B91-A337-41FE-8EA9-B7017F33CDF9}" type="presParOf" srcId="{9488FC4C-C44B-49A2-A863-31E46B867E50}" destId="{95550B0F-1C5A-412B-875E-7C9B765633CD}" srcOrd="3" destOrd="0" presId="urn:microsoft.com/office/officeart/2005/8/layout/vList3"/>
    <dgm:cxn modelId="{14124135-72B1-46BB-9A48-C26F31A523A4}" type="presParOf" srcId="{9488FC4C-C44B-49A2-A863-31E46B867E50}" destId="{998B5E68-9D65-44C4-8455-BBDC446FBCB4}" srcOrd="4" destOrd="0" presId="urn:microsoft.com/office/officeart/2005/8/layout/vList3"/>
    <dgm:cxn modelId="{C6CE7B76-767D-441C-A9B6-41D85C77E019}" type="presParOf" srcId="{998B5E68-9D65-44C4-8455-BBDC446FBCB4}" destId="{79213293-03BA-4920-9601-1AF2EE56E278}" srcOrd="0" destOrd="0" presId="urn:microsoft.com/office/officeart/2005/8/layout/vList3"/>
    <dgm:cxn modelId="{231C121F-35A5-40F9-8953-DA81EA972E34}" type="presParOf" srcId="{998B5E68-9D65-44C4-8455-BBDC446FBCB4}" destId="{0CDF2C18-BBF5-43CB-B88F-A2207F96DC91}" srcOrd="1" destOrd="0" presId="urn:microsoft.com/office/officeart/2005/8/layout/vList3"/>
    <dgm:cxn modelId="{52BE2B40-DDBF-44D3-8B78-3D8F8BA7E056}" type="presParOf" srcId="{9488FC4C-C44B-49A2-A863-31E46B867E50}" destId="{EA357901-180B-4058-9EDF-1AE5F1311135}" srcOrd="5" destOrd="0" presId="urn:microsoft.com/office/officeart/2005/8/layout/vList3"/>
    <dgm:cxn modelId="{34C37642-3873-4B4D-9C2C-5A281B9B7EAC}" type="presParOf" srcId="{9488FC4C-C44B-49A2-A863-31E46B867E50}" destId="{68D499E9-8DB5-40CE-A7E9-43A55B8583BB}" srcOrd="6" destOrd="0" presId="urn:microsoft.com/office/officeart/2005/8/layout/vList3"/>
    <dgm:cxn modelId="{E731EA6B-8D9F-4919-B122-B2A408E10722}" type="presParOf" srcId="{68D499E9-8DB5-40CE-A7E9-43A55B8583BB}" destId="{38277711-58FE-40CE-A05A-C5A1518BB8A1}" srcOrd="0" destOrd="0" presId="urn:microsoft.com/office/officeart/2005/8/layout/vList3"/>
    <dgm:cxn modelId="{0C9B4277-7BE1-4577-9443-11A9429C72AD}" type="presParOf" srcId="{68D499E9-8DB5-40CE-A7E9-43A55B8583BB}" destId="{4CF8A528-4AE7-4D79-A139-C3D872526D49}" srcOrd="1" destOrd="0" presId="urn:microsoft.com/office/officeart/2005/8/layout/vList3"/>
    <dgm:cxn modelId="{89FF8AFB-63A2-460C-8C24-BFE9BF99664D}" type="presParOf" srcId="{9488FC4C-C44B-49A2-A863-31E46B867E50}" destId="{6C4D118E-015B-4883-B6B9-59A1737856C0}" srcOrd="7" destOrd="0" presId="urn:microsoft.com/office/officeart/2005/8/layout/vList3"/>
    <dgm:cxn modelId="{CE74E6AB-B1F4-48C1-BC7A-967CE3CB460D}" type="presParOf" srcId="{9488FC4C-C44B-49A2-A863-31E46B867E50}" destId="{1CFB715F-1CA2-4C4F-9AB8-6DE79B9774D8}" srcOrd="8" destOrd="0" presId="urn:microsoft.com/office/officeart/2005/8/layout/vList3"/>
    <dgm:cxn modelId="{D357AFB9-CCF0-4A43-AD64-C602C496BFF9}" type="presParOf" srcId="{1CFB715F-1CA2-4C4F-9AB8-6DE79B9774D8}" destId="{ACFCC5FC-CA66-419B-B866-DD9AF25DE867}" srcOrd="0" destOrd="0" presId="urn:microsoft.com/office/officeart/2005/8/layout/vList3"/>
    <dgm:cxn modelId="{4C9D2050-27F6-41CD-9A30-70AA5A295263}" type="presParOf" srcId="{1CFB715F-1CA2-4C4F-9AB8-6DE79B9774D8}" destId="{E8D2CDF8-64A3-4361-A17F-B04563C132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2AF3F-124B-44BD-B4C8-1096A91853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84ED5D5-FB12-46DA-94EF-82E5D7EA289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600" b="1" baseline="0" dirty="0" smtClean="0">
              <a:solidFill>
                <a:schemeClr val="bg1"/>
              </a:solidFill>
            </a:rPr>
            <a:t>El representante Legal será el único interlocutor válido para coordinar el desarrollo del proyecto con la Supervisora designada para tal efecto.</a:t>
          </a:r>
          <a:endParaRPr lang="es-ES" sz="1600" b="1" dirty="0" smtClean="0">
            <a:solidFill>
              <a:schemeClr val="bg1"/>
            </a:solidFill>
          </a:endParaRPr>
        </a:p>
      </dgm:t>
    </dgm:pt>
    <dgm:pt modelId="{24822EA4-2699-4974-985E-7FA7A7755C58}" type="parTrans" cxnId="{F0B714EF-3BE7-4750-9DBE-DD8C3DB3AC73}">
      <dgm:prSet/>
      <dgm:spPr/>
      <dgm:t>
        <a:bodyPr/>
        <a:lstStyle/>
        <a:p>
          <a:endParaRPr lang="es-CL"/>
        </a:p>
      </dgm:t>
    </dgm:pt>
    <dgm:pt modelId="{2F6FB901-03A1-42B6-A9DF-E29D986A3295}" type="sibTrans" cxnId="{F0B714EF-3BE7-4750-9DBE-DD8C3DB3AC73}">
      <dgm:prSet/>
      <dgm:spPr/>
      <dgm:t>
        <a:bodyPr/>
        <a:lstStyle/>
        <a:p>
          <a:endParaRPr lang="es-CL"/>
        </a:p>
      </dgm:t>
    </dgm:pt>
    <dgm:pt modelId="{438F4FC5-BECE-439C-B446-B7A4D98BC99D}">
      <dgm:prSet/>
      <dgm:spPr/>
      <dgm:t>
        <a:bodyPr/>
        <a:lstStyle/>
        <a:p>
          <a:r>
            <a:rPr lang="es-ES_tradnl" smtClean="0"/>
            <a:t>La</a:t>
          </a:r>
          <a:r>
            <a:rPr lang="es-ES_tradnl" baseline="0" smtClean="0"/>
            <a:t> Difusión (obligatoria) contemplada en el proyecto debe ser remitida a supervisora para revisión y VºBº. </a:t>
          </a:r>
          <a:endParaRPr lang="es-ES" dirty="0"/>
        </a:p>
      </dgm:t>
    </dgm:pt>
    <dgm:pt modelId="{B285D94E-E47C-4AC2-8C9E-17A43E6D3082}" type="parTrans" cxnId="{0FB7B7C3-2DF2-487A-863C-7C4F5648FB4F}">
      <dgm:prSet/>
      <dgm:spPr/>
      <dgm:t>
        <a:bodyPr/>
        <a:lstStyle/>
        <a:p>
          <a:endParaRPr lang="es-CL"/>
        </a:p>
      </dgm:t>
    </dgm:pt>
    <dgm:pt modelId="{D72144BB-6CE3-4A5F-BD05-3CC8E5D999F0}" type="sibTrans" cxnId="{0FB7B7C3-2DF2-487A-863C-7C4F5648FB4F}">
      <dgm:prSet/>
      <dgm:spPr/>
      <dgm:t>
        <a:bodyPr/>
        <a:lstStyle/>
        <a:p>
          <a:endParaRPr lang="es-CL"/>
        </a:p>
      </dgm:t>
    </dgm:pt>
    <dgm:pt modelId="{CBA1DA49-E74C-4326-80FB-B9FED428C933}">
      <dgm:prSet/>
      <dgm:spPr/>
      <dgm:t>
        <a:bodyPr/>
        <a:lstStyle/>
        <a:p>
          <a:r>
            <a:rPr lang="es-ES_tradnl" smtClean="0"/>
            <a:t>Supervisiones</a:t>
          </a:r>
          <a:r>
            <a:rPr lang="es-ES_tradnl" baseline="0" smtClean="0"/>
            <a:t> en terreno, reuniones y contactos telefónicos con los ejecutores.</a:t>
          </a:r>
          <a:endParaRPr lang="es-ES" dirty="0"/>
        </a:p>
      </dgm:t>
    </dgm:pt>
    <dgm:pt modelId="{2F72A907-9E60-454A-A167-A94690A1EE7D}" type="parTrans" cxnId="{516CA689-4329-4BB4-ADDE-64FF77177740}">
      <dgm:prSet/>
      <dgm:spPr/>
      <dgm:t>
        <a:bodyPr/>
        <a:lstStyle/>
        <a:p>
          <a:endParaRPr lang="es-CL"/>
        </a:p>
      </dgm:t>
    </dgm:pt>
    <dgm:pt modelId="{5E870755-27A8-4BBF-A8F7-3F3CEDBF820D}" type="sibTrans" cxnId="{516CA689-4329-4BB4-ADDE-64FF77177740}">
      <dgm:prSet/>
      <dgm:spPr/>
      <dgm:t>
        <a:bodyPr/>
        <a:lstStyle/>
        <a:p>
          <a:endParaRPr lang="es-CL"/>
        </a:p>
      </dgm:t>
    </dgm:pt>
    <dgm:pt modelId="{EBA6A7BB-F5DB-4407-A7EE-C8E7E2FE9678}" type="pres">
      <dgm:prSet presAssocID="{BAD2AF3F-124B-44BD-B4C8-1096A9185305}" presName="linearFlow" presStyleCnt="0">
        <dgm:presLayoutVars>
          <dgm:dir/>
          <dgm:resizeHandles val="exact"/>
        </dgm:presLayoutVars>
      </dgm:prSet>
      <dgm:spPr/>
    </dgm:pt>
    <dgm:pt modelId="{0DD307C2-4943-4A87-984D-096F8753CE22}" type="pres">
      <dgm:prSet presAssocID="{384ED5D5-FB12-46DA-94EF-82E5D7EA289A}" presName="composite" presStyleCnt="0"/>
      <dgm:spPr/>
    </dgm:pt>
    <dgm:pt modelId="{9BFF70D4-A05A-4531-9DB4-B4066CD5AD10}" type="pres">
      <dgm:prSet presAssocID="{384ED5D5-FB12-46DA-94EF-82E5D7EA289A}" presName="imgShp" presStyleLbl="fgImgPlace1" presStyleIdx="0" presStyleCnt="3"/>
      <dgm:spPr/>
    </dgm:pt>
    <dgm:pt modelId="{D71496F7-C11C-47D2-B2AA-0E463E9815FE}" type="pres">
      <dgm:prSet presAssocID="{384ED5D5-FB12-46DA-94EF-82E5D7EA289A}" presName="txShp" presStyleLbl="node1" presStyleIdx="0" presStyleCnt="3" custScaleY="128923" custLinFactNeighborX="-420" custLinFactNeighborY="-1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09B105-229E-4057-81B6-FEB4BD87E1BB}" type="pres">
      <dgm:prSet presAssocID="{2F6FB901-03A1-42B6-A9DF-E29D986A3295}" presName="spacing" presStyleCnt="0"/>
      <dgm:spPr/>
    </dgm:pt>
    <dgm:pt modelId="{510E595A-4140-40C3-83BB-C59F31984F15}" type="pres">
      <dgm:prSet presAssocID="{438F4FC5-BECE-439C-B446-B7A4D98BC99D}" presName="composite" presStyleCnt="0"/>
      <dgm:spPr/>
    </dgm:pt>
    <dgm:pt modelId="{4EEB67A5-CA58-42E8-91BA-EE0FDA6F93C1}" type="pres">
      <dgm:prSet presAssocID="{438F4FC5-BECE-439C-B446-B7A4D98BC99D}" presName="imgShp" presStyleLbl="fgImgPlace1" presStyleIdx="1" presStyleCnt="3"/>
      <dgm:spPr/>
    </dgm:pt>
    <dgm:pt modelId="{86014B22-4893-4CDC-A278-AC53BCF5A839}" type="pres">
      <dgm:prSet presAssocID="{438F4FC5-BECE-439C-B446-B7A4D98BC99D}" presName="txShp" presStyleLbl="node1" presStyleIdx="1" presStyleCnt="3">
        <dgm:presLayoutVars>
          <dgm:bulletEnabled val="1"/>
        </dgm:presLayoutVars>
      </dgm:prSet>
      <dgm:spPr/>
    </dgm:pt>
    <dgm:pt modelId="{EC4950B8-224E-4BE0-9BE1-80AF4DFBA7D9}" type="pres">
      <dgm:prSet presAssocID="{D72144BB-6CE3-4A5F-BD05-3CC8E5D999F0}" presName="spacing" presStyleCnt="0"/>
      <dgm:spPr/>
    </dgm:pt>
    <dgm:pt modelId="{E8C62F85-F129-49CB-BBD0-F56C1216004E}" type="pres">
      <dgm:prSet presAssocID="{CBA1DA49-E74C-4326-80FB-B9FED428C933}" presName="composite" presStyleCnt="0"/>
      <dgm:spPr/>
    </dgm:pt>
    <dgm:pt modelId="{E551BED7-B766-48E2-8188-263823AFD6EB}" type="pres">
      <dgm:prSet presAssocID="{CBA1DA49-E74C-4326-80FB-B9FED428C933}" presName="imgShp" presStyleLbl="fgImgPlace1" presStyleIdx="2" presStyleCnt="3"/>
      <dgm:spPr/>
    </dgm:pt>
    <dgm:pt modelId="{362DE829-B0AF-42F1-83EE-2FE0A378FEE2}" type="pres">
      <dgm:prSet presAssocID="{CBA1DA49-E74C-4326-80FB-B9FED428C933}" presName="txShp" presStyleLbl="node1" presStyleIdx="2" presStyleCnt="3">
        <dgm:presLayoutVars>
          <dgm:bulletEnabled val="1"/>
        </dgm:presLayoutVars>
      </dgm:prSet>
      <dgm:spPr/>
    </dgm:pt>
  </dgm:ptLst>
  <dgm:cxnLst>
    <dgm:cxn modelId="{8AC5B189-3EE0-41F9-8E81-3CBF239E2BCB}" type="presOf" srcId="{438F4FC5-BECE-439C-B446-B7A4D98BC99D}" destId="{86014B22-4893-4CDC-A278-AC53BCF5A839}" srcOrd="0" destOrd="0" presId="urn:microsoft.com/office/officeart/2005/8/layout/vList3"/>
    <dgm:cxn modelId="{32C8B556-E3D0-45AE-82A7-73926659840F}" type="presOf" srcId="{CBA1DA49-E74C-4326-80FB-B9FED428C933}" destId="{362DE829-B0AF-42F1-83EE-2FE0A378FEE2}" srcOrd="0" destOrd="0" presId="urn:microsoft.com/office/officeart/2005/8/layout/vList3"/>
    <dgm:cxn modelId="{F0B714EF-3BE7-4750-9DBE-DD8C3DB3AC73}" srcId="{BAD2AF3F-124B-44BD-B4C8-1096A9185305}" destId="{384ED5D5-FB12-46DA-94EF-82E5D7EA289A}" srcOrd="0" destOrd="0" parTransId="{24822EA4-2699-4974-985E-7FA7A7755C58}" sibTransId="{2F6FB901-03A1-42B6-A9DF-E29D986A3295}"/>
    <dgm:cxn modelId="{223EC2FD-17B3-4967-85B3-BE41A768239A}" type="presOf" srcId="{384ED5D5-FB12-46DA-94EF-82E5D7EA289A}" destId="{D71496F7-C11C-47D2-B2AA-0E463E9815FE}" srcOrd="0" destOrd="0" presId="urn:microsoft.com/office/officeart/2005/8/layout/vList3"/>
    <dgm:cxn modelId="{0FB7B7C3-2DF2-487A-863C-7C4F5648FB4F}" srcId="{BAD2AF3F-124B-44BD-B4C8-1096A9185305}" destId="{438F4FC5-BECE-439C-B446-B7A4D98BC99D}" srcOrd="1" destOrd="0" parTransId="{B285D94E-E47C-4AC2-8C9E-17A43E6D3082}" sibTransId="{D72144BB-6CE3-4A5F-BD05-3CC8E5D999F0}"/>
    <dgm:cxn modelId="{AE924FEA-1110-42D0-B8FB-C2BE5C9CCDCF}" type="presOf" srcId="{BAD2AF3F-124B-44BD-B4C8-1096A9185305}" destId="{EBA6A7BB-F5DB-4407-A7EE-C8E7E2FE9678}" srcOrd="0" destOrd="0" presId="urn:microsoft.com/office/officeart/2005/8/layout/vList3"/>
    <dgm:cxn modelId="{516CA689-4329-4BB4-ADDE-64FF77177740}" srcId="{BAD2AF3F-124B-44BD-B4C8-1096A9185305}" destId="{CBA1DA49-E74C-4326-80FB-B9FED428C933}" srcOrd="2" destOrd="0" parTransId="{2F72A907-9E60-454A-A167-A94690A1EE7D}" sibTransId="{5E870755-27A8-4BBF-A8F7-3F3CEDBF820D}"/>
    <dgm:cxn modelId="{CFD2F0FC-53C6-4089-AA96-59CE0B7BC80C}" type="presParOf" srcId="{EBA6A7BB-F5DB-4407-A7EE-C8E7E2FE9678}" destId="{0DD307C2-4943-4A87-984D-096F8753CE22}" srcOrd="0" destOrd="0" presId="urn:microsoft.com/office/officeart/2005/8/layout/vList3"/>
    <dgm:cxn modelId="{4901F323-CB1E-4763-B67A-8E09F9C2963C}" type="presParOf" srcId="{0DD307C2-4943-4A87-984D-096F8753CE22}" destId="{9BFF70D4-A05A-4531-9DB4-B4066CD5AD10}" srcOrd="0" destOrd="0" presId="urn:microsoft.com/office/officeart/2005/8/layout/vList3"/>
    <dgm:cxn modelId="{3B6C8FF4-3DFF-4AE0-A882-E49AF8CF855D}" type="presParOf" srcId="{0DD307C2-4943-4A87-984D-096F8753CE22}" destId="{D71496F7-C11C-47D2-B2AA-0E463E9815FE}" srcOrd="1" destOrd="0" presId="urn:microsoft.com/office/officeart/2005/8/layout/vList3"/>
    <dgm:cxn modelId="{69F3D805-CECB-4FD6-B5EB-DCC1E26837F1}" type="presParOf" srcId="{EBA6A7BB-F5DB-4407-A7EE-C8E7E2FE9678}" destId="{B509B105-229E-4057-81B6-FEB4BD87E1BB}" srcOrd="1" destOrd="0" presId="urn:microsoft.com/office/officeart/2005/8/layout/vList3"/>
    <dgm:cxn modelId="{1E9FFCA5-5861-4C0F-AA0B-5BF8D85BC1E2}" type="presParOf" srcId="{EBA6A7BB-F5DB-4407-A7EE-C8E7E2FE9678}" destId="{510E595A-4140-40C3-83BB-C59F31984F15}" srcOrd="2" destOrd="0" presId="urn:microsoft.com/office/officeart/2005/8/layout/vList3"/>
    <dgm:cxn modelId="{F8E87695-D2DB-4FDC-BFC5-7951B21D3BD4}" type="presParOf" srcId="{510E595A-4140-40C3-83BB-C59F31984F15}" destId="{4EEB67A5-CA58-42E8-91BA-EE0FDA6F93C1}" srcOrd="0" destOrd="0" presId="urn:microsoft.com/office/officeart/2005/8/layout/vList3"/>
    <dgm:cxn modelId="{C1377F04-B1A5-411F-BB6F-141E1159B448}" type="presParOf" srcId="{510E595A-4140-40C3-83BB-C59F31984F15}" destId="{86014B22-4893-4CDC-A278-AC53BCF5A839}" srcOrd="1" destOrd="0" presId="urn:microsoft.com/office/officeart/2005/8/layout/vList3"/>
    <dgm:cxn modelId="{EBB08033-92C8-422B-BC84-7897A10C56E1}" type="presParOf" srcId="{EBA6A7BB-F5DB-4407-A7EE-C8E7E2FE9678}" destId="{EC4950B8-224E-4BE0-9BE1-80AF4DFBA7D9}" srcOrd="3" destOrd="0" presId="urn:microsoft.com/office/officeart/2005/8/layout/vList3"/>
    <dgm:cxn modelId="{DEB774A0-8B1E-4AE5-AA72-AF8D3AC846F3}" type="presParOf" srcId="{EBA6A7BB-F5DB-4407-A7EE-C8E7E2FE9678}" destId="{E8C62F85-F129-49CB-BBD0-F56C1216004E}" srcOrd="4" destOrd="0" presId="urn:microsoft.com/office/officeart/2005/8/layout/vList3"/>
    <dgm:cxn modelId="{E0152BE6-066E-4218-9D38-27652A83E63D}" type="presParOf" srcId="{E8C62F85-F129-49CB-BBD0-F56C1216004E}" destId="{E551BED7-B766-48E2-8188-263823AFD6EB}" srcOrd="0" destOrd="0" presId="urn:microsoft.com/office/officeart/2005/8/layout/vList3"/>
    <dgm:cxn modelId="{944A6B71-CAE8-44C8-BC5E-7D28063AE98B}" type="presParOf" srcId="{E8C62F85-F129-49CB-BBD0-F56C1216004E}" destId="{362DE829-B0AF-42F1-83EE-2FE0A378FE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5E880-3394-4D09-9398-20A905C724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B73054D-6452-435B-BBA0-DDA50017B08F}">
      <dgm:prSet phldrT="[Texto]" custT="1"/>
      <dgm:spPr/>
      <dgm:t>
        <a:bodyPr/>
        <a:lstStyle/>
        <a:p>
          <a:r>
            <a:rPr lang="es-ES_tradnl" sz="1400" b="1" baseline="0" dirty="0" smtClean="0">
              <a:solidFill>
                <a:schemeClr val="bg1"/>
              </a:solidFill>
            </a:rPr>
            <a:t>El plazo de Rendición de acuerdo a la Resolución Nº 30 de Contraloría General de la República, es de 15 días hábiles, una vez finalizado el proyecto.</a:t>
          </a:r>
          <a:endParaRPr lang="es-CL" sz="1400" b="1" dirty="0">
            <a:solidFill>
              <a:schemeClr val="bg1"/>
            </a:solidFill>
          </a:endParaRPr>
        </a:p>
      </dgm:t>
    </dgm:pt>
    <dgm:pt modelId="{7737F72C-8635-42C5-9451-CECE62DE8640}" type="parTrans" cxnId="{DD0180FE-80AC-4554-AC8D-60120023D7B6}">
      <dgm:prSet/>
      <dgm:spPr/>
      <dgm:t>
        <a:bodyPr/>
        <a:lstStyle/>
        <a:p>
          <a:endParaRPr lang="es-CL"/>
        </a:p>
      </dgm:t>
    </dgm:pt>
    <dgm:pt modelId="{5C4FDDAF-3EE4-4BF0-9FE7-B53B7A98EEC1}" type="sibTrans" cxnId="{DD0180FE-80AC-4554-AC8D-60120023D7B6}">
      <dgm:prSet/>
      <dgm:spPr/>
      <dgm:t>
        <a:bodyPr/>
        <a:lstStyle/>
        <a:p>
          <a:endParaRPr lang="es-CL"/>
        </a:p>
      </dgm:t>
    </dgm:pt>
    <dgm:pt modelId="{182092FE-C5D2-4554-A9A8-F7E166A4E5BA}">
      <dgm:prSet phldrT="[Texto]" custT="1"/>
      <dgm:spPr/>
      <dgm:t>
        <a:bodyPr/>
        <a:lstStyle/>
        <a:p>
          <a:r>
            <a:rPr lang="es-ES_tradnl" sz="1400" b="1" baseline="0" dirty="0" smtClean="0"/>
            <a:t>La Rendición Final consta de dos partes:</a:t>
          </a:r>
          <a:endParaRPr lang="es-CL" sz="1400" b="1" dirty="0"/>
        </a:p>
      </dgm:t>
    </dgm:pt>
    <dgm:pt modelId="{23653F45-0483-46FF-B2C7-2E23B270A420}" type="parTrans" cxnId="{393D7371-521F-4113-82CE-D1005494E36C}">
      <dgm:prSet/>
      <dgm:spPr/>
      <dgm:t>
        <a:bodyPr/>
        <a:lstStyle/>
        <a:p>
          <a:endParaRPr lang="es-CL"/>
        </a:p>
      </dgm:t>
    </dgm:pt>
    <dgm:pt modelId="{1811F015-2700-4FCC-B0C2-5A740473B227}" type="sibTrans" cxnId="{393D7371-521F-4113-82CE-D1005494E36C}">
      <dgm:prSet/>
      <dgm:spPr/>
      <dgm:t>
        <a:bodyPr/>
        <a:lstStyle/>
        <a:p>
          <a:endParaRPr lang="es-CL"/>
        </a:p>
      </dgm:t>
    </dgm:pt>
    <dgm:pt modelId="{FB801DC9-8D42-4A71-BC9D-2F46C9560EE5}">
      <dgm:prSet phldrT="[Texto]" custT="1"/>
      <dgm:spPr/>
      <dgm:t>
        <a:bodyPr/>
        <a:lstStyle/>
        <a:p>
          <a:r>
            <a:rPr lang="es-ES" sz="1400" b="1" dirty="0" smtClean="0"/>
            <a:t>Debe entregarse</a:t>
          </a:r>
          <a:r>
            <a:rPr lang="es-ES" sz="1400" b="1" baseline="0" dirty="0" smtClean="0"/>
            <a:t> con Documentación Original a: Oficina de Partes, ubicada en Bories 901, Piso 2.</a:t>
          </a:r>
          <a:endParaRPr lang="es-CL" sz="1400" b="1" dirty="0"/>
        </a:p>
      </dgm:t>
    </dgm:pt>
    <dgm:pt modelId="{8AC1B8F0-32F5-432E-9A73-A601954CFA25}" type="parTrans" cxnId="{152DB695-A1BB-455A-9F10-3FCD0CBB8D3F}">
      <dgm:prSet/>
      <dgm:spPr/>
      <dgm:t>
        <a:bodyPr/>
        <a:lstStyle/>
        <a:p>
          <a:endParaRPr lang="es-CL"/>
        </a:p>
      </dgm:t>
    </dgm:pt>
    <dgm:pt modelId="{33EE6384-51A6-4B4F-9C0A-D1B90EDDE964}" type="sibTrans" cxnId="{152DB695-A1BB-455A-9F10-3FCD0CBB8D3F}">
      <dgm:prSet/>
      <dgm:spPr/>
      <dgm:t>
        <a:bodyPr/>
        <a:lstStyle/>
        <a:p>
          <a:endParaRPr lang="es-CL"/>
        </a:p>
      </dgm:t>
    </dgm:pt>
    <dgm:pt modelId="{56E5EE1E-F286-4B46-9FA5-1656849887D5}">
      <dgm:prSet custT="1"/>
      <dgm:spPr/>
      <dgm:t>
        <a:bodyPr/>
        <a:lstStyle/>
        <a:p>
          <a:r>
            <a:rPr lang="es-ES_tradnl" sz="1400" b="1" baseline="0" dirty="0" smtClean="0"/>
            <a:t>Informe Financiero</a:t>
          </a:r>
          <a:endParaRPr lang="es-ES_tradnl" sz="1400" b="1" baseline="0" dirty="0" smtClean="0"/>
        </a:p>
      </dgm:t>
    </dgm:pt>
    <dgm:pt modelId="{FD03BAB3-C175-42D4-806F-EBBF90A7CECD}" type="parTrans" cxnId="{7628292B-5FBE-43B9-98BF-E775A4CBE9D2}">
      <dgm:prSet/>
      <dgm:spPr/>
      <dgm:t>
        <a:bodyPr/>
        <a:lstStyle/>
        <a:p>
          <a:endParaRPr lang="es-CL"/>
        </a:p>
      </dgm:t>
    </dgm:pt>
    <dgm:pt modelId="{BD9C1AB2-0650-4099-AE8A-1F5417D156D9}" type="sibTrans" cxnId="{7628292B-5FBE-43B9-98BF-E775A4CBE9D2}">
      <dgm:prSet/>
      <dgm:spPr/>
      <dgm:t>
        <a:bodyPr/>
        <a:lstStyle/>
        <a:p>
          <a:endParaRPr lang="es-CL"/>
        </a:p>
      </dgm:t>
    </dgm:pt>
    <dgm:pt modelId="{F63AA76F-13F0-412C-8D7F-1D3859EDD18B}">
      <dgm:prSet custT="1"/>
      <dgm:spPr/>
      <dgm:t>
        <a:bodyPr/>
        <a:lstStyle/>
        <a:p>
          <a:r>
            <a:rPr lang="es-ES_tradnl" sz="1400" b="1" baseline="0" dirty="0" smtClean="0"/>
            <a:t>Informe de Ejecución</a:t>
          </a:r>
          <a:endParaRPr lang="es-ES_tradnl" sz="1400" b="1" baseline="0" dirty="0" smtClean="0"/>
        </a:p>
      </dgm:t>
    </dgm:pt>
    <dgm:pt modelId="{F88F0CCA-60DE-4312-8877-8D149D386E6C}" type="parTrans" cxnId="{E4037BF6-D5A4-4861-9D12-D61165EC69C0}">
      <dgm:prSet/>
      <dgm:spPr/>
      <dgm:t>
        <a:bodyPr/>
        <a:lstStyle/>
        <a:p>
          <a:endParaRPr lang="es-CL"/>
        </a:p>
      </dgm:t>
    </dgm:pt>
    <dgm:pt modelId="{94FD8356-828C-461F-BFA5-004D966D7D83}" type="sibTrans" cxnId="{E4037BF6-D5A4-4861-9D12-D61165EC69C0}">
      <dgm:prSet/>
      <dgm:spPr/>
      <dgm:t>
        <a:bodyPr/>
        <a:lstStyle/>
        <a:p>
          <a:endParaRPr lang="es-CL"/>
        </a:p>
      </dgm:t>
    </dgm:pt>
    <dgm:pt modelId="{BCEF4047-8B1D-4997-A291-FABB77B637F4}">
      <dgm:prSet phldrT="[Texto]" custT="1"/>
      <dgm:spPr/>
      <dgm:t>
        <a:bodyPr/>
        <a:lstStyle/>
        <a:p>
          <a:r>
            <a:rPr lang="es-ES" sz="1400" b="1" baseline="0" dirty="0" smtClean="0"/>
            <a:t>En el Caso de otras comunas distintas a Punta Arenas, se coordina con supervisora el envío por Bus. (El costo del envío es  a cargo de la Institución ejecutora)</a:t>
          </a:r>
          <a:endParaRPr lang="es-CL" sz="1400" b="1" dirty="0"/>
        </a:p>
      </dgm:t>
    </dgm:pt>
    <dgm:pt modelId="{96063E6A-D42C-435D-9C18-2931118BAF1A}" type="parTrans" cxnId="{446319E4-2793-42F0-B23C-B20B124FF093}">
      <dgm:prSet/>
      <dgm:spPr/>
      <dgm:t>
        <a:bodyPr/>
        <a:lstStyle/>
        <a:p>
          <a:endParaRPr lang="es-CL"/>
        </a:p>
      </dgm:t>
    </dgm:pt>
    <dgm:pt modelId="{46131979-C078-44C8-BBD6-D008E0159D94}" type="sibTrans" cxnId="{446319E4-2793-42F0-B23C-B20B124FF093}">
      <dgm:prSet/>
      <dgm:spPr/>
      <dgm:t>
        <a:bodyPr/>
        <a:lstStyle/>
        <a:p>
          <a:endParaRPr lang="es-CL"/>
        </a:p>
      </dgm:t>
    </dgm:pt>
    <dgm:pt modelId="{71978F0E-C758-4CA5-BA1B-4F304CF6B8B0}" type="pres">
      <dgm:prSet presAssocID="{CCF5E880-3394-4D09-9398-20A905C7246D}" presName="Name0" presStyleCnt="0">
        <dgm:presLayoutVars>
          <dgm:chMax val="7"/>
          <dgm:chPref val="7"/>
          <dgm:dir/>
        </dgm:presLayoutVars>
      </dgm:prSet>
      <dgm:spPr/>
    </dgm:pt>
    <dgm:pt modelId="{7C9788FF-4C7E-41E6-B9D6-51F7D0608923}" type="pres">
      <dgm:prSet presAssocID="{CCF5E880-3394-4D09-9398-20A905C7246D}" presName="Name1" presStyleCnt="0"/>
      <dgm:spPr/>
    </dgm:pt>
    <dgm:pt modelId="{4C4175D2-74EE-481C-8673-22B4D0534603}" type="pres">
      <dgm:prSet presAssocID="{CCF5E880-3394-4D09-9398-20A905C7246D}" presName="cycle" presStyleCnt="0"/>
      <dgm:spPr/>
    </dgm:pt>
    <dgm:pt modelId="{E2C35CAA-5F8B-4F08-BE90-B58942DB66F8}" type="pres">
      <dgm:prSet presAssocID="{CCF5E880-3394-4D09-9398-20A905C7246D}" presName="srcNode" presStyleLbl="node1" presStyleIdx="0" presStyleCnt="4"/>
      <dgm:spPr/>
    </dgm:pt>
    <dgm:pt modelId="{5A2CD8A5-6138-4436-A5B6-7556C897CDA4}" type="pres">
      <dgm:prSet presAssocID="{CCF5E880-3394-4D09-9398-20A905C7246D}" presName="conn" presStyleLbl="parChTrans1D2" presStyleIdx="0" presStyleCnt="1"/>
      <dgm:spPr/>
    </dgm:pt>
    <dgm:pt modelId="{F632F1CF-A060-4D65-BC24-71B95C1868B9}" type="pres">
      <dgm:prSet presAssocID="{CCF5E880-3394-4D09-9398-20A905C7246D}" presName="extraNode" presStyleLbl="node1" presStyleIdx="0" presStyleCnt="4"/>
      <dgm:spPr/>
    </dgm:pt>
    <dgm:pt modelId="{DA916964-00ED-4106-A7E7-F481A56CEA92}" type="pres">
      <dgm:prSet presAssocID="{CCF5E880-3394-4D09-9398-20A905C7246D}" presName="dstNode" presStyleLbl="node1" presStyleIdx="0" presStyleCnt="4"/>
      <dgm:spPr/>
    </dgm:pt>
    <dgm:pt modelId="{39271140-937E-4DD3-AB09-036112D11181}" type="pres">
      <dgm:prSet presAssocID="{3B73054D-6452-435B-BBA0-DDA50017B08F}" presName="text_1" presStyleLbl="node1" presStyleIdx="0" presStyleCnt="4" custScaleY="1296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6F74BB-A93E-44E6-8ED4-45F192F139F7}" type="pres">
      <dgm:prSet presAssocID="{3B73054D-6452-435B-BBA0-DDA50017B08F}" presName="accent_1" presStyleCnt="0"/>
      <dgm:spPr/>
    </dgm:pt>
    <dgm:pt modelId="{724C24D1-2F5D-4075-B413-1DE05DF7E786}" type="pres">
      <dgm:prSet presAssocID="{3B73054D-6452-435B-BBA0-DDA50017B08F}" presName="accentRepeatNode" presStyleLbl="solidFgAcc1" presStyleIdx="0" presStyleCnt="4"/>
      <dgm:spPr/>
    </dgm:pt>
    <dgm:pt modelId="{5C4D28E0-2450-43A5-ABEC-8B13069C6E65}" type="pres">
      <dgm:prSet presAssocID="{182092FE-C5D2-4554-A9A8-F7E166A4E5BA}" presName="text_2" presStyleLbl="node1" presStyleIdx="1" presStyleCnt="4" custScaleY="1296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057E7E-7E9E-4F35-B421-727057391E14}" type="pres">
      <dgm:prSet presAssocID="{182092FE-C5D2-4554-A9A8-F7E166A4E5BA}" presName="accent_2" presStyleCnt="0"/>
      <dgm:spPr/>
    </dgm:pt>
    <dgm:pt modelId="{0DF37021-8454-4825-A699-4C48E3E67876}" type="pres">
      <dgm:prSet presAssocID="{182092FE-C5D2-4554-A9A8-F7E166A4E5BA}" presName="accentRepeatNode" presStyleLbl="solidFgAcc1" presStyleIdx="1" presStyleCnt="4"/>
      <dgm:spPr/>
    </dgm:pt>
    <dgm:pt modelId="{08C5A8DE-FCE6-4B88-8295-8C9FE8EA50F1}" type="pres">
      <dgm:prSet presAssocID="{FB801DC9-8D42-4A71-BC9D-2F46C9560EE5}" presName="text_3" presStyleLbl="node1" presStyleIdx="2" presStyleCnt="4" custScaleY="1296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774C1A-FE68-416B-A184-E5656DA01A03}" type="pres">
      <dgm:prSet presAssocID="{FB801DC9-8D42-4A71-BC9D-2F46C9560EE5}" presName="accent_3" presStyleCnt="0"/>
      <dgm:spPr/>
    </dgm:pt>
    <dgm:pt modelId="{1AB2D1E4-BB6D-4AC0-9A53-46545E4AB119}" type="pres">
      <dgm:prSet presAssocID="{FB801DC9-8D42-4A71-BC9D-2F46C9560EE5}" presName="accentRepeatNode" presStyleLbl="solidFgAcc1" presStyleIdx="2" presStyleCnt="4"/>
      <dgm:spPr/>
    </dgm:pt>
    <dgm:pt modelId="{7102141B-1F92-421E-8D53-95D013CA3F99}" type="pres">
      <dgm:prSet presAssocID="{BCEF4047-8B1D-4997-A291-FABB77B637F4}" presName="text_4" presStyleLbl="node1" presStyleIdx="3" presStyleCnt="4" custScaleY="1296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796982-03A5-4E71-A8EC-0218F735D018}" type="pres">
      <dgm:prSet presAssocID="{BCEF4047-8B1D-4997-A291-FABB77B637F4}" presName="accent_4" presStyleCnt="0"/>
      <dgm:spPr/>
    </dgm:pt>
    <dgm:pt modelId="{19BDD8F7-DA85-4FBE-966F-8C5BE768A912}" type="pres">
      <dgm:prSet presAssocID="{BCEF4047-8B1D-4997-A291-FABB77B637F4}" presName="accentRepeatNode" presStyleLbl="solidFgAcc1" presStyleIdx="3" presStyleCnt="4"/>
      <dgm:spPr/>
    </dgm:pt>
  </dgm:ptLst>
  <dgm:cxnLst>
    <dgm:cxn modelId="{E4037BF6-D5A4-4861-9D12-D61165EC69C0}" srcId="{182092FE-C5D2-4554-A9A8-F7E166A4E5BA}" destId="{F63AA76F-13F0-412C-8D7F-1D3859EDD18B}" srcOrd="1" destOrd="0" parTransId="{F88F0CCA-60DE-4312-8877-8D149D386E6C}" sibTransId="{94FD8356-828C-461F-BFA5-004D966D7D83}"/>
    <dgm:cxn modelId="{96B1FA6B-5CB9-4F93-91B9-3D93C4C0BE70}" type="presOf" srcId="{182092FE-C5D2-4554-A9A8-F7E166A4E5BA}" destId="{5C4D28E0-2450-43A5-ABEC-8B13069C6E65}" srcOrd="0" destOrd="0" presId="urn:microsoft.com/office/officeart/2008/layout/VerticalCurvedList"/>
    <dgm:cxn modelId="{1CA8FD7E-B910-4D60-B228-EBC8537786B7}" type="presOf" srcId="{FB801DC9-8D42-4A71-BC9D-2F46C9560EE5}" destId="{08C5A8DE-FCE6-4B88-8295-8C9FE8EA50F1}" srcOrd="0" destOrd="0" presId="urn:microsoft.com/office/officeart/2008/layout/VerticalCurvedList"/>
    <dgm:cxn modelId="{DD0180FE-80AC-4554-AC8D-60120023D7B6}" srcId="{CCF5E880-3394-4D09-9398-20A905C7246D}" destId="{3B73054D-6452-435B-BBA0-DDA50017B08F}" srcOrd="0" destOrd="0" parTransId="{7737F72C-8635-42C5-9451-CECE62DE8640}" sibTransId="{5C4FDDAF-3EE4-4BF0-9FE7-B53B7A98EEC1}"/>
    <dgm:cxn modelId="{7628292B-5FBE-43B9-98BF-E775A4CBE9D2}" srcId="{182092FE-C5D2-4554-A9A8-F7E166A4E5BA}" destId="{56E5EE1E-F286-4B46-9FA5-1656849887D5}" srcOrd="0" destOrd="0" parTransId="{FD03BAB3-C175-42D4-806F-EBBF90A7CECD}" sibTransId="{BD9C1AB2-0650-4099-AE8A-1F5417D156D9}"/>
    <dgm:cxn modelId="{8C8AB691-923E-44B4-93B1-936064090960}" type="presOf" srcId="{CCF5E880-3394-4D09-9398-20A905C7246D}" destId="{71978F0E-C758-4CA5-BA1B-4F304CF6B8B0}" srcOrd="0" destOrd="0" presId="urn:microsoft.com/office/officeart/2008/layout/VerticalCurvedList"/>
    <dgm:cxn modelId="{446319E4-2793-42F0-B23C-B20B124FF093}" srcId="{CCF5E880-3394-4D09-9398-20A905C7246D}" destId="{BCEF4047-8B1D-4997-A291-FABB77B637F4}" srcOrd="3" destOrd="0" parTransId="{96063E6A-D42C-435D-9C18-2931118BAF1A}" sibTransId="{46131979-C078-44C8-BBD6-D008E0159D94}"/>
    <dgm:cxn modelId="{5732FC0E-DDD7-4966-A7C7-AF54E0DCD977}" type="presOf" srcId="{F63AA76F-13F0-412C-8D7F-1D3859EDD18B}" destId="{5C4D28E0-2450-43A5-ABEC-8B13069C6E65}" srcOrd="0" destOrd="2" presId="urn:microsoft.com/office/officeart/2008/layout/VerticalCurvedList"/>
    <dgm:cxn modelId="{C190EC3A-91E7-4216-A89E-4E86F117F732}" type="presOf" srcId="{BCEF4047-8B1D-4997-A291-FABB77B637F4}" destId="{7102141B-1F92-421E-8D53-95D013CA3F99}" srcOrd="0" destOrd="0" presId="urn:microsoft.com/office/officeart/2008/layout/VerticalCurvedList"/>
    <dgm:cxn modelId="{5BBE6603-234B-4E89-924C-62A7E5738D93}" type="presOf" srcId="{56E5EE1E-F286-4B46-9FA5-1656849887D5}" destId="{5C4D28E0-2450-43A5-ABEC-8B13069C6E65}" srcOrd="0" destOrd="1" presId="urn:microsoft.com/office/officeart/2008/layout/VerticalCurvedList"/>
    <dgm:cxn modelId="{908BD65C-4125-4470-A0B1-4B92E97D755D}" type="presOf" srcId="{5C4FDDAF-3EE4-4BF0-9FE7-B53B7A98EEC1}" destId="{5A2CD8A5-6138-4436-A5B6-7556C897CDA4}" srcOrd="0" destOrd="0" presId="urn:microsoft.com/office/officeart/2008/layout/VerticalCurvedList"/>
    <dgm:cxn modelId="{0300391A-6AD1-4354-8326-ECDFCB5F0709}" type="presOf" srcId="{3B73054D-6452-435B-BBA0-DDA50017B08F}" destId="{39271140-937E-4DD3-AB09-036112D11181}" srcOrd="0" destOrd="0" presId="urn:microsoft.com/office/officeart/2008/layout/VerticalCurvedList"/>
    <dgm:cxn modelId="{152DB695-A1BB-455A-9F10-3FCD0CBB8D3F}" srcId="{CCF5E880-3394-4D09-9398-20A905C7246D}" destId="{FB801DC9-8D42-4A71-BC9D-2F46C9560EE5}" srcOrd="2" destOrd="0" parTransId="{8AC1B8F0-32F5-432E-9A73-A601954CFA25}" sibTransId="{33EE6384-51A6-4B4F-9C0A-D1B90EDDE964}"/>
    <dgm:cxn modelId="{393D7371-521F-4113-82CE-D1005494E36C}" srcId="{CCF5E880-3394-4D09-9398-20A905C7246D}" destId="{182092FE-C5D2-4554-A9A8-F7E166A4E5BA}" srcOrd="1" destOrd="0" parTransId="{23653F45-0483-46FF-B2C7-2E23B270A420}" sibTransId="{1811F015-2700-4FCC-B0C2-5A740473B227}"/>
    <dgm:cxn modelId="{5DE28695-687D-470B-94CE-A9DE1EB43225}" type="presParOf" srcId="{71978F0E-C758-4CA5-BA1B-4F304CF6B8B0}" destId="{7C9788FF-4C7E-41E6-B9D6-51F7D0608923}" srcOrd="0" destOrd="0" presId="urn:microsoft.com/office/officeart/2008/layout/VerticalCurvedList"/>
    <dgm:cxn modelId="{B089C1ED-0883-4BA9-9B4A-540EA6BAC75C}" type="presParOf" srcId="{7C9788FF-4C7E-41E6-B9D6-51F7D0608923}" destId="{4C4175D2-74EE-481C-8673-22B4D0534603}" srcOrd="0" destOrd="0" presId="urn:microsoft.com/office/officeart/2008/layout/VerticalCurvedList"/>
    <dgm:cxn modelId="{758F9FCB-52AF-4D8E-BD04-28755F9C3D97}" type="presParOf" srcId="{4C4175D2-74EE-481C-8673-22B4D0534603}" destId="{E2C35CAA-5F8B-4F08-BE90-B58942DB66F8}" srcOrd="0" destOrd="0" presId="urn:microsoft.com/office/officeart/2008/layout/VerticalCurvedList"/>
    <dgm:cxn modelId="{64A7C1DF-6E7D-4681-9B9A-3B3600876694}" type="presParOf" srcId="{4C4175D2-74EE-481C-8673-22B4D0534603}" destId="{5A2CD8A5-6138-4436-A5B6-7556C897CDA4}" srcOrd="1" destOrd="0" presId="urn:microsoft.com/office/officeart/2008/layout/VerticalCurvedList"/>
    <dgm:cxn modelId="{9305202F-1B05-4861-93B2-4A0780ED8DC4}" type="presParOf" srcId="{4C4175D2-74EE-481C-8673-22B4D0534603}" destId="{F632F1CF-A060-4D65-BC24-71B95C1868B9}" srcOrd="2" destOrd="0" presId="urn:microsoft.com/office/officeart/2008/layout/VerticalCurvedList"/>
    <dgm:cxn modelId="{E87CA4A2-5C4A-48FD-A17F-05B14EBD520B}" type="presParOf" srcId="{4C4175D2-74EE-481C-8673-22B4D0534603}" destId="{DA916964-00ED-4106-A7E7-F481A56CEA92}" srcOrd="3" destOrd="0" presId="urn:microsoft.com/office/officeart/2008/layout/VerticalCurvedList"/>
    <dgm:cxn modelId="{E0C17370-0A19-405D-A9AD-AB415DE7D925}" type="presParOf" srcId="{7C9788FF-4C7E-41E6-B9D6-51F7D0608923}" destId="{39271140-937E-4DD3-AB09-036112D11181}" srcOrd="1" destOrd="0" presId="urn:microsoft.com/office/officeart/2008/layout/VerticalCurvedList"/>
    <dgm:cxn modelId="{5161BF0C-ACDE-41E2-9DE4-7B5FAAD5063E}" type="presParOf" srcId="{7C9788FF-4C7E-41E6-B9D6-51F7D0608923}" destId="{A76F74BB-A93E-44E6-8ED4-45F192F139F7}" srcOrd="2" destOrd="0" presId="urn:microsoft.com/office/officeart/2008/layout/VerticalCurvedList"/>
    <dgm:cxn modelId="{43D2A9D5-6D50-4C16-B667-2DA39A0C16B7}" type="presParOf" srcId="{A76F74BB-A93E-44E6-8ED4-45F192F139F7}" destId="{724C24D1-2F5D-4075-B413-1DE05DF7E786}" srcOrd="0" destOrd="0" presId="urn:microsoft.com/office/officeart/2008/layout/VerticalCurvedList"/>
    <dgm:cxn modelId="{32AE1BF8-0B28-4471-AA45-DB8C4C4E08CA}" type="presParOf" srcId="{7C9788FF-4C7E-41E6-B9D6-51F7D0608923}" destId="{5C4D28E0-2450-43A5-ABEC-8B13069C6E65}" srcOrd="3" destOrd="0" presId="urn:microsoft.com/office/officeart/2008/layout/VerticalCurvedList"/>
    <dgm:cxn modelId="{9A035FC4-660D-40DF-93DD-A884999FE4B5}" type="presParOf" srcId="{7C9788FF-4C7E-41E6-B9D6-51F7D0608923}" destId="{B3057E7E-7E9E-4F35-B421-727057391E14}" srcOrd="4" destOrd="0" presId="urn:microsoft.com/office/officeart/2008/layout/VerticalCurvedList"/>
    <dgm:cxn modelId="{153F7E9D-748F-40B0-AC46-1F8B872E0ECC}" type="presParOf" srcId="{B3057E7E-7E9E-4F35-B421-727057391E14}" destId="{0DF37021-8454-4825-A699-4C48E3E67876}" srcOrd="0" destOrd="0" presId="urn:microsoft.com/office/officeart/2008/layout/VerticalCurvedList"/>
    <dgm:cxn modelId="{C68DDFA3-C092-44DB-8359-6581559848D2}" type="presParOf" srcId="{7C9788FF-4C7E-41E6-B9D6-51F7D0608923}" destId="{08C5A8DE-FCE6-4B88-8295-8C9FE8EA50F1}" srcOrd="5" destOrd="0" presId="urn:microsoft.com/office/officeart/2008/layout/VerticalCurvedList"/>
    <dgm:cxn modelId="{E7042BF8-BB86-4D21-9760-65266AA50431}" type="presParOf" srcId="{7C9788FF-4C7E-41E6-B9D6-51F7D0608923}" destId="{E8774C1A-FE68-416B-A184-E5656DA01A03}" srcOrd="6" destOrd="0" presId="urn:microsoft.com/office/officeart/2008/layout/VerticalCurvedList"/>
    <dgm:cxn modelId="{C2822B07-CAC9-4CB7-A322-BBC6F2A0B461}" type="presParOf" srcId="{E8774C1A-FE68-416B-A184-E5656DA01A03}" destId="{1AB2D1E4-BB6D-4AC0-9A53-46545E4AB119}" srcOrd="0" destOrd="0" presId="urn:microsoft.com/office/officeart/2008/layout/VerticalCurvedList"/>
    <dgm:cxn modelId="{89C7A5A8-FF96-4D1D-AF6F-605DF322A3A9}" type="presParOf" srcId="{7C9788FF-4C7E-41E6-B9D6-51F7D0608923}" destId="{7102141B-1F92-421E-8D53-95D013CA3F99}" srcOrd="7" destOrd="0" presId="urn:microsoft.com/office/officeart/2008/layout/VerticalCurvedList"/>
    <dgm:cxn modelId="{ED090E10-5E56-498D-938A-FE052A0AC2BC}" type="presParOf" srcId="{7C9788FF-4C7E-41E6-B9D6-51F7D0608923}" destId="{27796982-03A5-4E71-A8EC-0218F735D018}" srcOrd="8" destOrd="0" presId="urn:microsoft.com/office/officeart/2008/layout/VerticalCurvedList"/>
    <dgm:cxn modelId="{0578A102-11E1-45F2-AB00-857D8984A2FB}" type="presParOf" srcId="{27796982-03A5-4E71-A8EC-0218F735D018}" destId="{19BDD8F7-DA85-4FBE-966F-8C5BE768A9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7FC99-6583-4DC6-A749-6F1F4ADEFD90}">
      <dsp:nvSpPr>
        <dsp:cNvPr id="0" name=""/>
        <dsp:cNvSpPr/>
      </dsp:nvSpPr>
      <dsp:spPr>
        <a:xfrm rot="10800000">
          <a:off x="1480947" y="457"/>
          <a:ext cx="5219499" cy="665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cap="none" spc="0" baseline="0" dirty="0" smtClean="0">
              <a:ln w="0"/>
              <a:solidFill>
                <a:schemeClr val="bg1"/>
              </a:solidFill>
              <a:effectLst/>
            </a:rPr>
            <a:t>Aprobación de Iniciativa</a:t>
          </a:r>
        </a:p>
      </dsp:txBody>
      <dsp:txXfrm rot="10800000">
        <a:off x="1647208" y="457"/>
        <a:ext cx="5053238" cy="665046"/>
      </dsp:txXfrm>
    </dsp:sp>
    <dsp:sp modelId="{2553FE25-FC0D-44DE-A3DE-B4B69DB691E9}">
      <dsp:nvSpPr>
        <dsp:cNvPr id="0" name=""/>
        <dsp:cNvSpPr/>
      </dsp:nvSpPr>
      <dsp:spPr>
        <a:xfrm>
          <a:off x="1148424" y="457"/>
          <a:ext cx="665046" cy="665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15EB5-CC29-498D-8E74-74AD911F2CDE}">
      <dsp:nvSpPr>
        <dsp:cNvPr id="0" name=""/>
        <dsp:cNvSpPr/>
      </dsp:nvSpPr>
      <dsp:spPr>
        <a:xfrm rot="10800000">
          <a:off x="1480947" y="864025"/>
          <a:ext cx="5219499" cy="665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cap="none" spc="0" dirty="0" smtClean="0">
              <a:ln w="0"/>
              <a:solidFill>
                <a:schemeClr val="bg1"/>
              </a:solidFill>
              <a:effectLst/>
            </a:rPr>
            <a:t>Contacto directo de Supervisora con Representante</a:t>
          </a:r>
          <a:r>
            <a:rPr lang="es-ES_tradnl" sz="1800" b="0" kern="1200" cap="none" spc="0" baseline="0" dirty="0" smtClean="0">
              <a:ln w="0"/>
              <a:solidFill>
                <a:schemeClr val="bg1"/>
              </a:solidFill>
              <a:effectLst/>
            </a:rPr>
            <a:t> Legal de la Institución</a:t>
          </a:r>
          <a:endParaRPr lang="es-CL" sz="1800" b="0" kern="1200" cap="none" spc="0" dirty="0">
            <a:ln w="0"/>
            <a:solidFill>
              <a:schemeClr val="bg1"/>
            </a:solidFill>
            <a:effectLst/>
          </a:endParaRPr>
        </a:p>
      </dsp:txBody>
      <dsp:txXfrm rot="10800000">
        <a:off x="1647208" y="864025"/>
        <a:ext cx="5053238" cy="665046"/>
      </dsp:txXfrm>
    </dsp:sp>
    <dsp:sp modelId="{19B95109-8CDE-4EF7-9EF5-97F8E2D3BC8D}">
      <dsp:nvSpPr>
        <dsp:cNvPr id="0" name=""/>
        <dsp:cNvSpPr/>
      </dsp:nvSpPr>
      <dsp:spPr>
        <a:xfrm>
          <a:off x="1148424" y="864025"/>
          <a:ext cx="665046" cy="665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F2C18-BBF5-43CB-B88F-A2207F96DC91}">
      <dsp:nvSpPr>
        <dsp:cNvPr id="0" name=""/>
        <dsp:cNvSpPr/>
      </dsp:nvSpPr>
      <dsp:spPr>
        <a:xfrm rot="10800000">
          <a:off x="1480947" y="1727592"/>
          <a:ext cx="5219499" cy="665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cap="none" spc="0" dirty="0" smtClean="0">
              <a:ln w="0"/>
              <a:solidFill>
                <a:schemeClr val="bg1"/>
              </a:solidFill>
              <a:effectLst/>
            </a:rPr>
            <a:t>Entrega de Garantía (Vale</a:t>
          </a:r>
          <a:r>
            <a:rPr lang="es-ES_tradnl" sz="1800" b="0" kern="1200" cap="none" spc="0" baseline="0" dirty="0" smtClean="0">
              <a:ln w="0"/>
              <a:solidFill>
                <a:schemeClr val="bg1"/>
              </a:solidFill>
              <a:effectLst/>
            </a:rPr>
            <a:t> Vista o Pagaré)</a:t>
          </a:r>
          <a:endParaRPr lang="es-CL" sz="1800" b="0" kern="1200" cap="none" spc="0" dirty="0">
            <a:ln w="0"/>
            <a:solidFill>
              <a:schemeClr val="bg1"/>
            </a:solidFill>
            <a:effectLst/>
            <a:latin typeface="Curlz MT" panose="04040404050702020202" pitchFamily="82" charset="0"/>
          </a:endParaRPr>
        </a:p>
      </dsp:txBody>
      <dsp:txXfrm rot="10800000">
        <a:off x="1647208" y="1727592"/>
        <a:ext cx="5053238" cy="665046"/>
      </dsp:txXfrm>
    </dsp:sp>
    <dsp:sp modelId="{79213293-03BA-4920-9601-1AF2EE56E278}">
      <dsp:nvSpPr>
        <dsp:cNvPr id="0" name=""/>
        <dsp:cNvSpPr/>
      </dsp:nvSpPr>
      <dsp:spPr>
        <a:xfrm>
          <a:off x="1148424" y="1727592"/>
          <a:ext cx="665046" cy="665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8A528-4AE7-4D79-A139-C3D872526D49}">
      <dsp:nvSpPr>
        <dsp:cNvPr id="0" name=""/>
        <dsp:cNvSpPr/>
      </dsp:nvSpPr>
      <dsp:spPr>
        <a:xfrm rot="10800000">
          <a:off x="1482513" y="2564884"/>
          <a:ext cx="5219499" cy="665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cap="none" spc="0" dirty="0" smtClean="0">
              <a:ln w="0"/>
              <a:solidFill>
                <a:schemeClr val="bg1"/>
              </a:solidFill>
              <a:effectLst/>
            </a:rPr>
            <a:t>Firma de Convenio </a:t>
          </a:r>
          <a:endParaRPr lang="es-CL" sz="1800" b="0" kern="1200" cap="none" spc="0" dirty="0">
            <a:ln w="0"/>
            <a:solidFill>
              <a:schemeClr val="bg1"/>
            </a:solidFill>
            <a:effectLst/>
          </a:endParaRPr>
        </a:p>
      </dsp:txBody>
      <dsp:txXfrm rot="10800000">
        <a:off x="1648774" y="2564884"/>
        <a:ext cx="5053238" cy="665046"/>
      </dsp:txXfrm>
    </dsp:sp>
    <dsp:sp modelId="{38277711-58FE-40CE-A05A-C5A1518BB8A1}">
      <dsp:nvSpPr>
        <dsp:cNvPr id="0" name=""/>
        <dsp:cNvSpPr/>
      </dsp:nvSpPr>
      <dsp:spPr>
        <a:xfrm>
          <a:off x="1148424" y="2591160"/>
          <a:ext cx="665046" cy="665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2CDF8-64A3-4361-A17F-B04563C132B3}">
      <dsp:nvSpPr>
        <dsp:cNvPr id="0" name=""/>
        <dsp:cNvSpPr/>
      </dsp:nvSpPr>
      <dsp:spPr>
        <a:xfrm rot="10800000">
          <a:off x="1480947" y="3454727"/>
          <a:ext cx="5219499" cy="665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cap="none" spc="0" dirty="0" smtClean="0">
              <a:ln w="0"/>
              <a:solidFill>
                <a:schemeClr val="bg1"/>
              </a:solidFill>
              <a:effectLst/>
            </a:rPr>
            <a:t>Tramitación de Resolución que aprueba</a:t>
          </a:r>
          <a:r>
            <a:rPr lang="es-ES_tradnl" sz="1800" b="0" kern="1200" cap="none" spc="0" baseline="0" dirty="0" smtClean="0">
              <a:ln w="0"/>
              <a:solidFill>
                <a:schemeClr val="bg1"/>
              </a:solidFill>
              <a:effectLst/>
            </a:rPr>
            <a:t> el Convenio de Transferencia de Recursos</a:t>
          </a:r>
          <a:r>
            <a:rPr lang="es-ES_tradnl" sz="1800" b="0" kern="1200" cap="none" spc="0" dirty="0" smtClean="0">
              <a:ln w="0"/>
              <a:solidFill>
                <a:schemeClr val="bg1"/>
              </a:solidFill>
              <a:effectLst/>
            </a:rPr>
            <a:t> </a:t>
          </a:r>
          <a:endParaRPr lang="es-CL" sz="1800" b="0" kern="1200" cap="none" spc="0" dirty="0">
            <a:ln w="0"/>
            <a:solidFill>
              <a:schemeClr val="bg1"/>
            </a:solidFill>
            <a:effectLst/>
          </a:endParaRPr>
        </a:p>
      </dsp:txBody>
      <dsp:txXfrm rot="10800000">
        <a:off x="1647208" y="3454727"/>
        <a:ext cx="5053238" cy="665046"/>
      </dsp:txXfrm>
    </dsp:sp>
    <dsp:sp modelId="{ACFCC5FC-CA66-419B-B866-DD9AF25DE867}">
      <dsp:nvSpPr>
        <dsp:cNvPr id="0" name=""/>
        <dsp:cNvSpPr/>
      </dsp:nvSpPr>
      <dsp:spPr>
        <a:xfrm>
          <a:off x="1148424" y="3454727"/>
          <a:ext cx="665046" cy="6650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96F7-C11C-47D2-B2AA-0E463E9815FE}">
      <dsp:nvSpPr>
        <dsp:cNvPr id="0" name=""/>
        <dsp:cNvSpPr/>
      </dsp:nvSpPr>
      <dsp:spPr>
        <a:xfrm rot="10800000">
          <a:off x="1391802" y="5"/>
          <a:ext cx="4516956" cy="14080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600" b="1" kern="1200" baseline="0" dirty="0" smtClean="0">
              <a:solidFill>
                <a:schemeClr val="bg1"/>
              </a:solidFill>
            </a:rPr>
            <a:t>El representante Legal será el único interlocutor válido para coordinar el desarrollo del proyecto con la Supervisora designada para tal efecto.</a:t>
          </a:r>
          <a:endParaRPr lang="es-ES" sz="1600" b="1" kern="1200" dirty="0" smtClean="0">
            <a:solidFill>
              <a:schemeClr val="bg1"/>
            </a:solidFill>
          </a:endParaRPr>
        </a:p>
      </dsp:txBody>
      <dsp:txXfrm rot="10800000">
        <a:off x="1743818" y="5"/>
        <a:ext cx="4164940" cy="1408066"/>
      </dsp:txXfrm>
    </dsp:sp>
    <dsp:sp modelId="{9BFF70D4-A05A-4531-9DB4-B4066CD5AD10}">
      <dsp:nvSpPr>
        <dsp:cNvPr id="0" name=""/>
        <dsp:cNvSpPr/>
      </dsp:nvSpPr>
      <dsp:spPr>
        <a:xfrm>
          <a:off x="864685" y="159949"/>
          <a:ext cx="1092176" cy="1092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14B22-4893-4CDC-A278-AC53BCF5A839}">
      <dsp:nvSpPr>
        <dsp:cNvPr id="0" name=""/>
        <dsp:cNvSpPr/>
      </dsp:nvSpPr>
      <dsp:spPr>
        <a:xfrm rot="10800000">
          <a:off x="1410773" y="1736093"/>
          <a:ext cx="4516956" cy="1092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/>
            <a:t>La</a:t>
          </a:r>
          <a:r>
            <a:rPr lang="es-ES_tradnl" sz="1800" kern="1200" baseline="0" smtClean="0"/>
            <a:t> Difusión (obligatoria) contemplada en el proyecto debe ser remitida a supervisora para revisión y VºBº. </a:t>
          </a:r>
          <a:endParaRPr lang="es-ES" sz="1800" kern="1200" dirty="0"/>
        </a:p>
      </dsp:txBody>
      <dsp:txXfrm rot="10800000">
        <a:off x="1683817" y="1736093"/>
        <a:ext cx="4243912" cy="1092176"/>
      </dsp:txXfrm>
    </dsp:sp>
    <dsp:sp modelId="{4EEB67A5-CA58-42E8-91BA-EE0FDA6F93C1}">
      <dsp:nvSpPr>
        <dsp:cNvPr id="0" name=""/>
        <dsp:cNvSpPr/>
      </dsp:nvSpPr>
      <dsp:spPr>
        <a:xfrm>
          <a:off x="864685" y="1736093"/>
          <a:ext cx="1092176" cy="1092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E829-B0AF-42F1-83EE-2FE0A378FEE2}">
      <dsp:nvSpPr>
        <dsp:cNvPr id="0" name=""/>
        <dsp:cNvSpPr/>
      </dsp:nvSpPr>
      <dsp:spPr>
        <a:xfrm rot="10800000">
          <a:off x="1410773" y="3154291"/>
          <a:ext cx="4516956" cy="1092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/>
            <a:t>Supervisiones</a:t>
          </a:r>
          <a:r>
            <a:rPr lang="es-ES_tradnl" sz="1800" kern="1200" baseline="0" smtClean="0"/>
            <a:t> en terreno, reuniones y contactos telefónicos con los ejecutores.</a:t>
          </a:r>
          <a:endParaRPr lang="es-ES" sz="1800" kern="1200" dirty="0"/>
        </a:p>
      </dsp:txBody>
      <dsp:txXfrm rot="10800000">
        <a:off x="1683817" y="3154291"/>
        <a:ext cx="4243912" cy="1092176"/>
      </dsp:txXfrm>
    </dsp:sp>
    <dsp:sp modelId="{E551BED7-B766-48E2-8188-263823AFD6EB}">
      <dsp:nvSpPr>
        <dsp:cNvPr id="0" name=""/>
        <dsp:cNvSpPr/>
      </dsp:nvSpPr>
      <dsp:spPr>
        <a:xfrm>
          <a:off x="864685" y="3154291"/>
          <a:ext cx="1092176" cy="1092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D8A5-6138-4436-A5B6-7556C897CDA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1140-937E-4DD3-AB09-036112D11181}">
      <dsp:nvSpPr>
        <dsp:cNvPr id="0" name=""/>
        <dsp:cNvSpPr/>
      </dsp:nvSpPr>
      <dsp:spPr>
        <a:xfrm>
          <a:off x="492024" y="235327"/>
          <a:ext cx="7334950" cy="867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baseline="0" dirty="0" smtClean="0">
              <a:solidFill>
                <a:schemeClr val="bg1"/>
              </a:solidFill>
            </a:rPr>
            <a:t>El plazo de Rendición de acuerdo a la Resolución Nº 30 de Contraloría General de la República, es de 15 días hábiles, una vez finalizado el proyecto.</a:t>
          </a:r>
          <a:endParaRPr lang="es-CL" sz="1400" b="1" kern="1200" dirty="0">
            <a:solidFill>
              <a:schemeClr val="bg1"/>
            </a:solidFill>
          </a:endParaRPr>
        </a:p>
      </dsp:txBody>
      <dsp:txXfrm>
        <a:off x="492024" y="235327"/>
        <a:ext cx="7334950" cy="867816"/>
      </dsp:txXfrm>
    </dsp:sp>
    <dsp:sp modelId="{724C24D1-2F5D-4075-B413-1DE05DF7E786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D28E0-2450-43A5-ABEC-8B13069C6E65}">
      <dsp:nvSpPr>
        <dsp:cNvPr id="0" name=""/>
        <dsp:cNvSpPr/>
      </dsp:nvSpPr>
      <dsp:spPr>
        <a:xfrm>
          <a:off x="875812" y="1239616"/>
          <a:ext cx="6951162" cy="867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baseline="0" dirty="0" smtClean="0"/>
            <a:t>La Rendición Final consta de dos partes: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baseline="0" dirty="0" smtClean="0"/>
            <a:t>Informe Financiero</a:t>
          </a:r>
          <a:endParaRPr lang="es-ES_tradnl" sz="1400" b="1" kern="1200" baseline="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baseline="0" dirty="0" smtClean="0"/>
            <a:t>Informe de Ejecución</a:t>
          </a:r>
          <a:endParaRPr lang="es-ES_tradnl" sz="1400" b="1" kern="1200" baseline="0" dirty="0" smtClean="0"/>
        </a:p>
      </dsp:txBody>
      <dsp:txXfrm>
        <a:off x="875812" y="1239616"/>
        <a:ext cx="6951162" cy="867816"/>
      </dsp:txXfrm>
    </dsp:sp>
    <dsp:sp modelId="{0DF37021-8454-4825-A699-4C48E3E67876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5A8DE-FCE6-4B88-8295-8C9FE8EA50F1}">
      <dsp:nvSpPr>
        <dsp:cNvPr id="0" name=""/>
        <dsp:cNvSpPr/>
      </dsp:nvSpPr>
      <dsp:spPr>
        <a:xfrm>
          <a:off x="875812" y="2243905"/>
          <a:ext cx="6951162" cy="867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Debe entregarse</a:t>
          </a:r>
          <a:r>
            <a:rPr lang="es-ES" sz="1400" b="1" kern="1200" baseline="0" dirty="0" smtClean="0"/>
            <a:t> con Documentación Original a: Oficina de Partes, ubicada en Bories 901, Piso 2.</a:t>
          </a:r>
          <a:endParaRPr lang="es-CL" sz="1400" b="1" kern="1200" dirty="0"/>
        </a:p>
      </dsp:txBody>
      <dsp:txXfrm>
        <a:off x="875812" y="2243905"/>
        <a:ext cx="6951162" cy="867816"/>
      </dsp:txXfrm>
    </dsp:sp>
    <dsp:sp modelId="{1AB2D1E4-BB6D-4AC0-9A53-46545E4AB119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2141B-1F92-421E-8D53-95D013CA3F99}">
      <dsp:nvSpPr>
        <dsp:cNvPr id="0" name=""/>
        <dsp:cNvSpPr/>
      </dsp:nvSpPr>
      <dsp:spPr>
        <a:xfrm>
          <a:off x="492024" y="3248194"/>
          <a:ext cx="7334950" cy="867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 smtClean="0"/>
            <a:t>En el Caso de otras comunas distintas a Punta Arenas, se coordina con supervisora el envío por Bus. (El costo del envío es  a cargo de la Institución ejecutora)</a:t>
          </a:r>
          <a:endParaRPr lang="es-CL" sz="1400" b="1" kern="1200" dirty="0"/>
        </a:p>
      </dsp:txBody>
      <dsp:txXfrm>
        <a:off x="492024" y="3248194"/>
        <a:ext cx="7334950" cy="867816"/>
      </dsp:txXfrm>
    </dsp:sp>
    <dsp:sp modelId="{19BDD8F7-DA85-4FBE-966F-8C5BE768A912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2953" y="0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037B-E1AD-4642-B5A2-88CF5785DB8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8141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2953" y="8828141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71FEE-5399-455E-9C53-D1BC5EE453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98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2953" y="0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DE9D-EEBF-47AC-AA27-BF5F2D8FAEE4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79887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322" y="4473519"/>
            <a:ext cx="5485771" cy="3659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8141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2953" y="8828141"/>
            <a:ext cx="2971860" cy="46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4C229-7A54-40E2-AEB7-AED8C72A7D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05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8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61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905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40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653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47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54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171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8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7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76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03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28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5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15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821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C229-7A54-40E2-AEB7-AED8C72A7D9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95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0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8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53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1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8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9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7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8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40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6088-D937-4FC1-924E-5E3FE3646E2C}" type="datetimeFigureOut">
              <a:rPr lang="es-CL" smtClean="0"/>
              <a:t>16-02-2017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3B61-CBEC-424C-A716-3A97EC92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8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cursodeporte@goremagallanes.c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remagallanes.cl/concursosfndr.php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remagallanes.c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136904" cy="316835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 defTabSz="381000">
              <a:lnSpc>
                <a:spcPct val="150000"/>
              </a:lnSpc>
              <a:spcAft>
                <a:spcPts val="0"/>
              </a:spcAft>
            </a:pPr>
            <a:r>
              <a:rPr lang="es-ES_tradnl" sz="3200" b="1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FONDO CARÁCTER CULTURAL</a:t>
            </a:r>
            <a:br>
              <a:rPr lang="es-ES_tradnl" sz="3200" b="1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3200" b="1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6% FNDR 2017</a:t>
            </a:r>
            <a:br>
              <a:rPr lang="es-ES_tradnl" sz="3200" b="1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3200" b="1" u="sng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División de Desarrollo Regional </a:t>
            </a:r>
            <a:endParaRPr lang="es-CL" sz="3200" b="1" u="sng" dirty="0">
              <a:solidFill>
                <a:schemeClr val="bg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800"/>
            <a:ext cx="1072513" cy="1287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619672" y="692696"/>
            <a:ext cx="5688633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Gobierno Regional de Magallanes y Antártica Chilena</a:t>
            </a:r>
            <a:endParaRPr lang="es-CL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esultado de imagen para logo de gobierno de chile 2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543706"/>
            <a:ext cx="1090067" cy="10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1" y="92345"/>
            <a:ext cx="8208910" cy="860648"/>
          </a:xfrm>
        </p:spPr>
        <p:txBody>
          <a:bodyPr>
            <a:noAutofit/>
          </a:bodyPr>
          <a:lstStyle/>
          <a:p>
            <a:pPr algn="r"/>
            <a:r>
              <a:rPr lang="es-ES_tradnl" sz="3200" u="sng" dirty="0">
                <a:latin typeface="+mn-lt"/>
              </a:rPr>
              <a:t>Algunas </a:t>
            </a:r>
            <a:r>
              <a:rPr lang="es-ES_tradnl" sz="3200" u="sng" dirty="0" smtClean="0">
                <a:latin typeface="+mn-lt"/>
              </a:rPr>
              <a:t>Restricciones</a:t>
            </a:r>
            <a:br>
              <a:rPr lang="es-ES_tradnl" sz="3200" u="sng" dirty="0" smtClean="0">
                <a:latin typeface="+mn-lt"/>
              </a:rPr>
            </a:br>
            <a:r>
              <a:rPr lang="es-ES_tradnl" sz="3200" u="sng" dirty="0" smtClean="0">
                <a:latin typeface="+mn-lt"/>
              </a:rPr>
              <a:t> </a:t>
            </a:r>
            <a:r>
              <a:rPr lang="es-ES_tradnl" sz="3200" u="sng" dirty="0">
                <a:latin typeface="+mn-lt"/>
              </a:rPr>
              <a:t>de </a:t>
            </a:r>
            <a:r>
              <a:rPr lang="es-ES_tradnl" sz="3200" u="sng" dirty="0" smtClean="0">
                <a:latin typeface="+mn-lt"/>
              </a:rPr>
              <a:t>Financiamiento</a:t>
            </a:r>
            <a:endParaRPr lang="es-ES" sz="3200" u="sng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844" t="8371" r="11883" b="14756"/>
          <a:stretch/>
        </p:blipFill>
        <p:spPr>
          <a:xfrm>
            <a:off x="2716189" y="103433"/>
            <a:ext cx="936104" cy="103595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280" y="1124744"/>
            <a:ext cx="4322720" cy="5544616"/>
          </a:xfrm>
          <a:solidFill>
            <a:schemeClr val="tx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s-ES" sz="1400" dirty="0"/>
              <a:t> </a:t>
            </a:r>
            <a:r>
              <a:rPr lang="es-ES" sz="1400" b="1" dirty="0" smtClean="0"/>
              <a:t>Gastos </a:t>
            </a:r>
            <a:r>
              <a:rPr lang="es-ES" sz="1400" b="1" dirty="0"/>
              <a:t>asociados a la construcción</a:t>
            </a:r>
            <a:r>
              <a:rPr lang="es-ES" sz="1400" dirty="0"/>
              <a:t>, habilitación, reparación, mantenimiento y conservación de cualquier tipo de infraestructura fija.</a:t>
            </a:r>
            <a:endParaRPr lang="es-CL" sz="1400" dirty="0"/>
          </a:p>
          <a:p>
            <a:pPr lvl="0"/>
            <a:r>
              <a:rPr lang="es-ES" sz="1400" b="1" dirty="0"/>
              <a:t>Acciones publicitarias, de propaganda y/o gastos de difusión asociadas a las labores propias de la entidad ejecutora </a:t>
            </a:r>
            <a:r>
              <a:rPr lang="es-ES" sz="1400" dirty="0" smtClean="0"/>
              <a:t>(</a:t>
            </a:r>
            <a:r>
              <a:rPr lang="es-ES" sz="1400" dirty="0"/>
              <a:t>ej.: Página web de la institución, revistas institucionales, etc.)</a:t>
            </a:r>
            <a:endParaRPr lang="es-CL" sz="1400" dirty="0"/>
          </a:p>
          <a:p>
            <a:pPr lvl="0"/>
            <a:r>
              <a:rPr lang="es-ES" sz="1400" b="1" dirty="0"/>
              <a:t>Gastos considerados propios de la organización tales como</a:t>
            </a:r>
            <a:r>
              <a:rPr lang="es-ES" sz="1400" dirty="0"/>
              <a:t>: Combustibles, lubricantes, neumáticos; gastos de operación tales como consumos básicos, arriendo de inmuebles o similar, gas, electricidad, agua, telefonía fija o móvil, Internet, televisión por cable, materiales de escritorio, trámites notariales y/o bancarios, adquisición de propiedades y bienes inmuebles, vehículos; productos de consumo con fines comerciales, imprevistos, aseo, seguridad o vigilancia.</a:t>
            </a:r>
            <a:endParaRPr lang="es-CL" sz="1400" dirty="0"/>
          </a:p>
          <a:p>
            <a:pPr lvl="0"/>
            <a:r>
              <a:rPr lang="es-ES" sz="1400" b="1" dirty="0"/>
              <a:t>Recursos para participar en pasantías, seminarios, inscripciones, encuentros o similares</a:t>
            </a:r>
            <a:r>
              <a:rPr lang="es-ES" sz="1400" dirty="0"/>
              <a:t>, tanto en el país como en el extranjero, por no ser considerada una actividad de carácter Cultural.</a:t>
            </a:r>
            <a:endParaRPr lang="es-CL" sz="1400" dirty="0"/>
          </a:p>
          <a:p>
            <a:pPr lvl="0"/>
            <a:r>
              <a:rPr lang="es-ES" sz="1400" b="1" dirty="0"/>
              <a:t>Gastos de instalación de equipos.</a:t>
            </a:r>
            <a:endParaRPr lang="es-CL" sz="1400" b="1" dirty="0"/>
          </a:p>
          <a:p>
            <a:pPr lvl="0"/>
            <a:r>
              <a:rPr lang="es-ES" sz="1400" b="1" dirty="0"/>
              <a:t>Gastos en tarjetas de presentación.</a:t>
            </a:r>
            <a:endParaRPr lang="es-CL" sz="1400" b="1" dirty="0"/>
          </a:p>
          <a:p>
            <a:pPr lvl="0" algn="just"/>
            <a:endParaRPr lang="es-ES" sz="1400" dirty="0" smtClean="0">
              <a:solidFill>
                <a:srgbClr val="FF0000"/>
              </a:solidFill>
            </a:endParaRPr>
          </a:p>
          <a:p>
            <a:pPr lvl="0" algn="just"/>
            <a:endParaRPr lang="es-CL" sz="4800" b="1" dirty="0" smtClean="0">
              <a:solidFill>
                <a:schemeClr val="accent1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buNone/>
            </a:pPr>
            <a:endParaRPr lang="es-CL" sz="2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</a:pPr>
            <a:endParaRPr lang="es-CL" sz="1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CL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indent="0" algn="just">
              <a:buFont typeface="Arial" panose="020B0604020202020204" pitchFamily="34" charset="0"/>
              <a:buNone/>
            </a:pPr>
            <a:endParaRPr lang="es-ES" sz="1600" dirty="0"/>
          </a:p>
          <a:p>
            <a:pPr marL="0" lvl="0" indent="0" algn="just">
              <a:buNone/>
            </a:pPr>
            <a:endParaRPr lang="es-CL" sz="1600" dirty="0"/>
          </a:p>
          <a:p>
            <a:pPr marL="0" lvl="0" indent="0" algn="just">
              <a:buNone/>
            </a:pPr>
            <a:endParaRPr lang="es-CL" sz="1600" dirty="0"/>
          </a:p>
          <a:p>
            <a:pPr algn="just"/>
            <a:endParaRPr lang="es-CL" sz="16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716016" y="1140257"/>
            <a:ext cx="4293712" cy="552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400" b="1" dirty="0"/>
              <a:t>Recursos en los siguientes ítems por ser considerados como gasto oneroso, es decir, como gasto que no es necesario o es </a:t>
            </a:r>
            <a:r>
              <a:rPr lang="es-ES" sz="1400" b="1" dirty="0" smtClean="0"/>
              <a:t>excesivo, </a:t>
            </a:r>
            <a:r>
              <a:rPr lang="es-ES" sz="1400" b="1" dirty="0"/>
              <a:t>tales como: </a:t>
            </a:r>
            <a:r>
              <a:rPr lang="es-ES" sz="1400" dirty="0"/>
              <a:t>Comidas, cócteles, </a:t>
            </a:r>
            <a:r>
              <a:rPr lang="es-ES" sz="1400" dirty="0" err="1" smtClean="0"/>
              <a:t>coffee</a:t>
            </a:r>
            <a:r>
              <a:rPr lang="es-ES" sz="1400" dirty="0" smtClean="0"/>
              <a:t>-break, </a:t>
            </a:r>
            <a:r>
              <a:rPr lang="es-ES" sz="1400" dirty="0"/>
              <a:t>bebidas alcohólicas u otros, gastos de suvenir, regalos o similares</a:t>
            </a:r>
            <a:r>
              <a:rPr lang="es-ES" sz="1400" b="1" dirty="0"/>
              <a:t>.</a:t>
            </a:r>
            <a:endParaRPr lang="es-CL" sz="1400" b="1" dirty="0"/>
          </a:p>
          <a:p>
            <a:pPr lvl="0"/>
            <a:r>
              <a:rPr lang="es-ES" sz="1400" b="1" dirty="0"/>
              <a:t>Aportes o donaciones a empresas públicas o privadas.</a:t>
            </a:r>
            <a:endParaRPr lang="es-CL" sz="1400" b="1" dirty="0"/>
          </a:p>
          <a:p>
            <a:pPr lvl="0"/>
            <a:r>
              <a:rPr lang="es-ES" sz="1400" b="1" dirty="0" smtClean="0"/>
              <a:t>Recursos </a:t>
            </a:r>
            <a:r>
              <a:rPr lang="es-ES" sz="1400" b="1" dirty="0"/>
              <a:t>para premios en equipamiento </a:t>
            </a:r>
            <a:r>
              <a:rPr lang="es-ES" sz="1400" b="1" dirty="0" err="1"/>
              <a:t>inventariable</a:t>
            </a:r>
            <a:r>
              <a:rPr lang="es-ES" sz="1400" b="1" dirty="0"/>
              <a:t>.</a:t>
            </a:r>
            <a:endParaRPr lang="es-CL" sz="1400" b="1" dirty="0"/>
          </a:p>
          <a:p>
            <a:pPr lvl="0"/>
            <a:r>
              <a:rPr lang="es-ES" sz="1400" b="1" dirty="0"/>
              <a:t>Recursos para la adquisición de equipamiento que esté relacionado con </a:t>
            </a:r>
            <a:r>
              <a:rPr lang="es-ES" sz="1400" b="1" dirty="0" smtClean="0"/>
              <a:t>el servicio de algún honorario contratado con cargo al proyecto, </a:t>
            </a:r>
            <a:r>
              <a:rPr lang="es-ES" sz="1400" dirty="0"/>
              <a:t>por ejemplo Fotógrafo – Cámara </a:t>
            </a:r>
            <a:r>
              <a:rPr lang="es-ES" sz="1400" dirty="0" smtClean="0"/>
              <a:t>fotográfica.</a:t>
            </a:r>
          </a:p>
          <a:p>
            <a:r>
              <a:rPr lang="es-ES" sz="1400" b="1" dirty="0" smtClean="0"/>
              <a:t>Recursos </a:t>
            </a:r>
            <a:r>
              <a:rPr lang="es-ES" sz="1400" b="1" dirty="0"/>
              <a:t>para adquisición de </a:t>
            </a:r>
            <a:r>
              <a:rPr lang="es-ES" sz="1400" b="1" dirty="0" smtClean="0"/>
              <a:t>bienes </a:t>
            </a:r>
            <a:r>
              <a:rPr lang="es-ES" sz="1400" b="1" dirty="0"/>
              <a:t>que son complementarios al desarrollo de la actividad, pero que su ausencia no impiden la realización de </a:t>
            </a:r>
            <a:r>
              <a:rPr lang="es-ES" sz="1400" b="1" dirty="0" smtClean="0"/>
              <a:t>ésta, </a:t>
            </a:r>
            <a:r>
              <a:rPr lang="es-ES" sz="1400" dirty="0"/>
              <a:t>Notebook, </a:t>
            </a:r>
            <a:r>
              <a:rPr lang="es-ES" sz="1400" dirty="0" smtClean="0"/>
              <a:t>c</a:t>
            </a:r>
            <a:r>
              <a:rPr lang="es-ES" sz="1400" dirty="0" smtClean="0"/>
              <a:t>omputadores</a:t>
            </a:r>
            <a:r>
              <a:rPr lang="es-ES" sz="1400" dirty="0"/>
              <a:t>, impresoras, televisores, memorias, trípodes para cámaras fotográficas, cámaras de video, equipos de amplificación e iluminación, telones, proyectores, y sus respectivos </a:t>
            </a:r>
            <a:r>
              <a:rPr lang="es-ES" sz="1400" dirty="0" smtClean="0"/>
              <a:t>insumos</a:t>
            </a:r>
            <a:r>
              <a:rPr lang="es-ES" sz="1400" dirty="0"/>
              <a:t>.</a:t>
            </a:r>
            <a:endParaRPr lang="es-ES" sz="1400" dirty="0" smtClean="0"/>
          </a:p>
          <a:p>
            <a:r>
              <a:rPr lang="es-ES" sz="1400" b="1" dirty="0" smtClean="0"/>
              <a:t>Gastos </a:t>
            </a:r>
            <a:r>
              <a:rPr lang="es-ES" sz="1400" b="1" dirty="0"/>
              <a:t>no justificados. </a:t>
            </a:r>
            <a:endParaRPr lang="es-CL" sz="1400" b="1" dirty="0"/>
          </a:p>
          <a:p>
            <a:pPr lvl="0"/>
            <a:endParaRPr lang="es-CL" sz="1400" b="1" dirty="0"/>
          </a:p>
        </p:txBody>
      </p:sp>
      <p:sp>
        <p:nvSpPr>
          <p:cNvPr id="2" name="Rectángulo 1"/>
          <p:cNvSpPr/>
          <p:nvPr/>
        </p:nvSpPr>
        <p:spPr>
          <a:xfrm>
            <a:off x="599755" y="404664"/>
            <a:ext cx="195602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Art. 12</a:t>
            </a:r>
          </a:p>
        </p:txBody>
      </p:sp>
    </p:spTree>
    <p:extLst>
      <p:ext uri="{BB962C8B-B14F-4D97-AF65-F5344CB8AC3E}">
        <p14:creationId xmlns:p14="http://schemas.microsoft.com/office/powerpoint/2010/main" val="16301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404664"/>
            <a:ext cx="8136904" cy="6048672"/>
          </a:xfr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0" lvl="0" indent="0" algn="r">
              <a:buNone/>
            </a:pPr>
            <a:endParaRPr lang="es-CL" sz="3500" u="sng" dirty="0" smtClean="0">
              <a:ea typeface="+mj-ea"/>
              <a:cs typeface="+mj-cs"/>
            </a:endParaRPr>
          </a:p>
          <a:p>
            <a:pPr marL="0" lvl="0" indent="0" algn="r">
              <a:buNone/>
            </a:pPr>
            <a:endParaRPr lang="es-CL" sz="3500" u="sng" dirty="0">
              <a:ea typeface="+mj-ea"/>
              <a:cs typeface="+mj-cs"/>
            </a:endParaRPr>
          </a:p>
          <a:p>
            <a:pPr marL="0" lvl="0" indent="0" algn="r">
              <a:buNone/>
            </a:pPr>
            <a:r>
              <a:rPr lang="es-CL" sz="5100" u="sng" dirty="0" smtClean="0">
                <a:ea typeface="+mj-ea"/>
                <a:cs typeface="+mj-cs"/>
              </a:rPr>
              <a:t>Postulación</a:t>
            </a:r>
            <a:endParaRPr lang="es-CL" sz="5100" u="sng" dirty="0" smtClean="0">
              <a:ea typeface="+mj-ea"/>
              <a:cs typeface="+mj-cs"/>
            </a:endParaRPr>
          </a:p>
          <a:p>
            <a:pPr marL="0" lvl="0" indent="0" algn="r">
              <a:buNone/>
            </a:pPr>
            <a:endParaRPr lang="es-ES_tradnl" dirty="0" smtClean="0"/>
          </a:p>
          <a:p>
            <a:pPr marL="0" lvl="0" indent="0" algn="r">
              <a:buNone/>
            </a:pPr>
            <a:endParaRPr lang="es-ES_tradnl" dirty="0" smtClean="0"/>
          </a:p>
          <a:p>
            <a:pPr marL="0" lvl="0" indent="0" algn="r">
              <a:buNone/>
            </a:pPr>
            <a:endParaRPr lang="es-ES_tradnl" dirty="0" smtClean="0"/>
          </a:p>
          <a:p>
            <a:r>
              <a:rPr lang="es-CL" sz="2600" dirty="0" smtClean="0"/>
              <a:t>Dudas y Consultas</a:t>
            </a:r>
            <a:r>
              <a:rPr lang="es-CL" sz="2600" dirty="0" smtClean="0"/>
              <a:t>: </a:t>
            </a:r>
            <a:r>
              <a:rPr lang="es-CL" sz="2900" b="1" dirty="0" smtClean="0">
                <a:hlinkClick r:id="rId3"/>
              </a:rPr>
              <a:t>concursocultura@goremagallanes.cl</a:t>
            </a:r>
            <a:endParaRPr lang="es-CL" sz="2900" b="1" dirty="0" smtClean="0"/>
          </a:p>
          <a:p>
            <a:pPr algn="just"/>
            <a:endParaRPr lang="es-CL" sz="2600" dirty="0" smtClean="0"/>
          </a:p>
          <a:p>
            <a:pPr algn="just"/>
            <a:r>
              <a:rPr lang="es-ES_tradnl" sz="2600" dirty="0" smtClean="0"/>
              <a:t>Apelaciones: sólo se realizarán a </a:t>
            </a:r>
            <a:r>
              <a:rPr lang="es-ES_tradnl" sz="2600" dirty="0" smtClean="0"/>
              <a:t>través del </a:t>
            </a:r>
            <a:r>
              <a:rPr lang="es-ES_tradnl" sz="2600" dirty="0" smtClean="0">
                <a:solidFill>
                  <a:srgbClr val="C00000"/>
                </a:solidFill>
              </a:rPr>
              <a:t>Sistema de Postulación en Línea</a:t>
            </a:r>
            <a:r>
              <a:rPr lang="es-ES_tradnl" sz="2600" dirty="0" smtClean="0"/>
              <a:t>, quienes tendrán </a:t>
            </a:r>
            <a:r>
              <a:rPr lang="es-ES_tradnl" sz="2600" b="1" u="sng" dirty="0" smtClean="0"/>
              <a:t>48 horas hábiles</a:t>
            </a:r>
            <a:r>
              <a:rPr lang="es-ES_tradnl" sz="2600" b="1" dirty="0" smtClean="0"/>
              <a:t> </a:t>
            </a:r>
            <a:r>
              <a:rPr lang="es-ES_tradnl" sz="2600" dirty="0" smtClean="0"/>
              <a:t>a </a:t>
            </a:r>
            <a:r>
              <a:rPr lang="es-ES_tradnl" sz="2600" dirty="0" smtClean="0"/>
              <a:t>partir de la notificación </a:t>
            </a:r>
            <a:r>
              <a:rPr lang="es-ES_tradnl" sz="2600" dirty="0" smtClean="0"/>
              <a:t>por correo </a:t>
            </a:r>
            <a:r>
              <a:rPr lang="es-ES_tradnl" sz="2600" dirty="0" smtClean="0"/>
              <a:t>electrónico</a:t>
            </a:r>
            <a:r>
              <a:rPr lang="es-ES_tradnl" sz="2600" dirty="0" smtClean="0"/>
              <a:t>. </a:t>
            </a:r>
            <a:endParaRPr lang="es-ES_tradnl" sz="2600" dirty="0" smtClean="0"/>
          </a:p>
          <a:p>
            <a:pPr algn="just"/>
            <a:r>
              <a:rPr lang="es-ES_tradnl" sz="2600" dirty="0" smtClean="0"/>
              <a:t>A</a:t>
            </a:r>
            <a:r>
              <a:rPr lang="es-ES_tradnl" sz="2600" dirty="0" smtClean="0"/>
              <a:t>pelaciones </a:t>
            </a:r>
            <a:r>
              <a:rPr lang="es-ES_tradnl" sz="2600" b="1" u="sng" dirty="0" smtClean="0"/>
              <a:t>Acogidas y NO </a:t>
            </a:r>
            <a:r>
              <a:rPr lang="es-ES_tradnl" sz="2600" b="1" u="sng" dirty="0" smtClean="0"/>
              <a:t>Acogidas:</a:t>
            </a:r>
            <a:r>
              <a:rPr lang="es-ES_tradnl" sz="2600" dirty="0" smtClean="0"/>
              <a:t> </a:t>
            </a:r>
            <a:r>
              <a:rPr lang="es-ES_tradnl" sz="2600" dirty="0" smtClean="0"/>
              <a:t>serán </a:t>
            </a:r>
            <a:r>
              <a:rPr lang="es-ES_tradnl" sz="2600" b="1" dirty="0" smtClean="0"/>
              <a:t>publicadas en la página web </a:t>
            </a:r>
            <a:r>
              <a:rPr lang="es-ES_tradnl" sz="2600" dirty="0" smtClean="0"/>
              <a:t>del servicio.</a:t>
            </a:r>
            <a:endParaRPr lang="es-ES_tradnl" sz="2600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75" y="460912"/>
            <a:ext cx="1549849" cy="19599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23928" y="1844824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 en línea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2671192"/>
            <a:ext cx="784887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dirty="0" smtClean="0"/>
          </a:p>
          <a:p>
            <a:pPr algn="just"/>
            <a:r>
              <a:rPr lang="es-CL" dirty="0" smtClean="0"/>
              <a:t>Plataforma </a:t>
            </a:r>
            <a:r>
              <a:rPr lang="es-CL" dirty="0"/>
              <a:t>dispuesta en la página Web del servicio: </a:t>
            </a:r>
          </a:p>
          <a:p>
            <a:pPr algn="ctr"/>
            <a:r>
              <a:rPr lang="es-CL" sz="2000" b="1" dirty="0">
                <a:solidFill>
                  <a:srgbClr val="C00000"/>
                </a:solidFill>
                <a:hlinkClick r:id="rId5"/>
              </a:rPr>
              <a:t>www.goremagallanes.cl/concursosfndr.php</a:t>
            </a:r>
            <a:r>
              <a:rPr lang="es-CL" sz="20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7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4380" y="433046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3200" u="sng" dirty="0" smtClean="0">
                <a:ea typeface="+mj-ea"/>
                <a:cs typeface="+mj-cs"/>
              </a:rPr>
              <a:t>Criterios de Evaluación</a:t>
            </a:r>
            <a:endParaRPr lang="es-ES" sz="3200" u="sng" dirty="0">
              <a:ea typeface="+mj-ea"/>
              <a:cs typeface="+mj-cs"/>
            </a:endParaRPr>
          </a:p>
        </p:txBody>
      </p:sp>
      <p:pic>
        <p:nvPicPr>
          <p:cNvPr id="4" name="Imagen 3" descr="Resultado de imagen para importan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7388"/>
          <a:stretch/>
        </p:blipFill>
        <p:spPr bwMode="auto">
          <a:xfrm>
            <a:off x="7763172" y="13221"/>
            <a:ext cx="1331787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52105"/>
              </p:ext>
            </p:extLst>
          </p:nvPr>
        </p:nvGraphicFramePr>
        <p:xfrm>
          <a:off x="1259632" y="2132856"/>
          <a:ext cx="7704856" cy="2755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1368"/>
                <a:gridCol w="2093488"/>
              </a:tblGrid>
              <a:tr h="22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 dirty="0">
                          <a:effectLst/>
                        </a:rPr>
                        <a:t>CRITERIOS</a:t>
                      </a:r>
                      <a:endParaRPr lang="es-CL" sz="3600" kern="1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PONDERACION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s-CL" sz="2400" kern="150" dirty="0">
                          <a:effectLst/>
                        </a:rPr>
                        <a:t>IDENTIDAD REGIONAL </a:t>
                      </a:r>
                      <a:endParaRPr lang="es-C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30%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2"/>
                      </a:pPr>
                      <a:r>
                        <a:rPr lang="es-CL" sz="2400" kern="150" dirty="0">
                          <a:effectLst/>
                        </a:rPr>
                        <a:t>COHERENCIA</a:t>
                      </a:r>
                      <a:endParaRPr lang="es-C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25%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3"/>
                      </a:pPr>
                      <a:r>
                        <a:rPr lang="es-CL" sz="2400" kern="150" dirty="0">
                          <a:effectLst/>
                        </a:rPr>
                        <a:t>ALCANCE DE LA INICIATIVA</a:t>
                      </a:r>
                      <a:endParaRPr lang="es-C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20%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4"/>
                      </a:pPr>
                      <a:r>
                        <a:rPr lang="es-CL" sz="2400" kern="150" dirty="0">
                          <a:effectLst/>
                        </a:rPr>
                        <a:t>COSTO BENEFICIO</a:t>
                      </a:r>
                      <a:endParaRPr lang="es-C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20%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457200" lvl="0" indent="-4572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5"/>
                      </a:pPr>
                      <a:r>
                        <a:rPr lang="es-CL" sz="2400" kern="150" dirty="0">
                          <a:effectLst/>
                        </a:rPr>
                        <a:t>NOMBRE DE LA INICIATIVA</a:t>
                      </a:r>
                      <a:endParaRPr lang="es-C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5%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>
                          <a:effectLst/>
                        </a:rPr>
                        <a:t>TOTAL</a:t>
                      </a:r>
                      <a:endParaRPr lang="es-CL" sz="3600" kern="15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kern="150" dirty="0">
                          <a:effectLst/>
                        </a:rPr>
                        <a:t>100%</a:t>
                      </a:r>
                      <a:endParaRPr lang="es-CL" sz="3600" kern="1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71755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8105" y="476672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3200" u="sng" dirty="0" smtClean="0">
                <a:ea typeface="+mj-ea"/>
                <a:cs typeface="+mj-cs"/>
              </a:rPr>
              <a:t>Etapas y Plazos</a:t>
            </a:r>
            <a:endParaRPr lang="es-ES" sz="3200" u="sng" dirty="0">
              <a:ea typeface="+mj-ea"/>
              <a:cs typeface="+mj-cs"/>
            </a:endParaRPr>
          </a:p>
        </p:txBody>
      </p:sp>
      <p:pic>
        <p:nvPicPr>
          <p:cNvPr id="1026" name="Picture 2" descr="Resultado de imagen para imagen de plazo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13112"/>
          <a:stretch/>
        </p:blipFill>
        <p:spPr bwMode="auto">
          <a:xfrm>
            <a:off x="7955534" y="-2767"/>
            <a:ext cx="1188466" cy="12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58239"/>
              </p:ext>
            </p:extLst>
          </p:nvPr>
        </p:nvGraphicFramePr>
        <p:xfrm>
          <a:off x="412865" y="1246759"/>
          <a:ext cx="8136902" cy="5206577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{22838BEF-8BB2-4498-84A7-C5851F593DF1}</a:tableStyleId>
              </a:tblPr>
              <a:tblGrid>
                <a:gridCol w="1008112"/>
                <a:gridCol w="2808312"/>
                <a:gridCol w="4320478"/>
              </a:tblGrid>
              <a:tr h="3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ETAPAS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PLAZOS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48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DIFUSIÓN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Publicación en Prensa Escrita por tres días corridos.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Disponibilidad del Instructivo en la Web del Servicio </a:t>
                      </a:r>
                      <a:r>
                        <a:rPr lang="es-ES" sz="1000" u="sng" dirty="0">
                          <a:effectLst/>
                          <a:hlinkClick r:id="rId4"/>
                        </a:rPr>
                        <a:t>www.goremagallanes.cl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 partir de la total tramitación de la presente resolución. 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7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Consultas electrónicas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Hasta 2 días hábiles antes del cierre de las postulaciones, al correo electrónico: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concursocultura@goremagallanes.cl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POSTULACIÓN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Presentación de iniciativas por parte de las Entidades Ejecutoras</a:t>
                      </a:r>
                      <a:r>
                        <a:rPr lang="es-ES" sz="1000" dirty="0" smtClean="0">
                          <a:effectLst/>
                        </a:rPr>
                        <a:t>.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10 </a:t>
                      </a:r>
                      <a:r>
                        <a:rPr lang="es-ES" sz="1000" dirty="0">
                          <a:effectLst/>
                        </a:rPr>
                        <a:t>días hábiles a contar de la publicación del Instructivo 2017 en la página web del Servicio de Gobierno </a:t>
                      </a:r>
                      <a:r>
                        <a:rPr lang="es-ES" sz="1000" dirty="0" smtClean="0">
                          <a:effectLst/>
                        </a:rPr>
                        <a:t>Regional.</a:t>
                      </a:r>
                      <a:endParaRPr lang="es-ES" sz="1000" b="0" dirty="0">
                        <a:effectLst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APERTURA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Proceso de Apertura de las Iniciativas.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(revisión de los antecedentes que son requisitos para la admisibilidad)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El proceso de admisibilidad se determinará dependiendo de la cantidad de iniciativas postuladas, contados desde el día posterior de la fecha de cierre de las postulaciones. 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4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ADMISIBILIDAD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Publicación de Admisibilidad (respecto del Proceso de Apertura)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El día siguiente del término del proceso de apertura, las iniciativas que resulten admisibles y no admisibles, serán publicadas en la web del Servicio </a:t>
                      </a:r>
                      <a:r>
                        <a:rPr lang="es-ES" sz="1000" u="sng" dirty="0">
                          <a:effectLst/>
                          <a:hlinkClick r:id="rId4"/>
                        </a:rPr>
                        <a:t>www.goremagallanes.cl</a:t>
                      </a:r>
                      <a:endParaRPr lang="es-ES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4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APELACIÓN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Proceso de Apelación.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48 horas a contar de la notificación de la inadmisibilidad en su correo electrónico. Las apelaciones que resulten acogidas y no acogidas serán publicadas en la web del Servicio </a:t>
                      </a:r>
                      <a:r>
                        <a:rPr lang="es-ES" sz="1000" u="sng" dirty="0">
                          <a:effectLst/>
                          <a:hlinkClick r:id="rId4"/>
                        </a:rPr>
                        <a:t>www.goremagallanes.cl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EVALUACIÓN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Proceso de Evaluación de las Iniciativas.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 determinar, dependiendo de la cantidad de iniciativas admisibles a evaluar, contados desde el día siguiente a la fecha de cierre de la admisibilidad.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48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ASIGNACIÓN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Aprobación de las iniciativas por parte del CORE.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 determinar, según normas de funcionamiento del Consejo </a:t>
                      </a:r>
                      <a:r>
                        <a:rPr lang="es-ES" sz="1000" dirty="0" smtClean="0">
                          <a:effectLst/>
                        </a:rPr>
                        <a:t>Regional,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9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Firma de Convenios por parte de la Institución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 determinar, según normas de funcionamiento de la Unidad de Coordinación.</a:t>
                      </a:r>
                      <a:endParaRPr lang="es-ES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EJECUCIÓN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18" marR="24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Período de ejecución de las iniciativas</a:t>
                      </a:r>
                      <a:endParaRPr lang="es-E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Para Municipalidades y otras </a:t>
                      </a:r>
                      <a:r>
                        <a:rPr lang="es-ES" sz="1000" dirty="0" smtClean="0">
                          <a:effectLst/>
                        </a:rPr>
                        <a:t>Entidades Públicas</a:t>
                      </a:r>
                      <a:r>
                        <a:rPr lang="es-ES" sz="1000" dirty="0">
                          <a:effectLst/>
                        </a:rPr>
                        <a:t>, el plazo no podrá exceder al </a:t>
                      </a:r>
                      <a:r>
                        <a:rPr lang="es-ES" sz="1000" u="sng" dirty="0">
                          <a:effectLst/>
                        </a:rPr>
                        <a:t>31 de octubre de 2017.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Para las Instituciones Privadas sin </a:t>
                      </a:r>
                      <a:r>
                        <a:rPr lang="es-ES" sz="1000" dirty="0" smtClean="0">
                          <a:effectLst/>
                        </a:rPr>
                        <a:t>Fines </a:t>
                      </a:r>
                      <a:r>
                        <a:rPr lang="es-ES" sz="1000" dirty="0">
                          <a:effectLst/>
                        </a:rPr>
                        <a:t>de </a:t>
                      </a:r>
                      <a:r>
                        <a:rPr lang="es-ES" sz="1000" dirty="0" smtClean="0">
                          <a:effectLst/>
                        </a:rPr>
                        <a:t>Lucro </a:t>
                      </a:r>
                      <a:r>
                        <a:rPr lang="es-ES" sz="1000" dirty="0">
                          <a:effectLst/>
                        </a:rPr>
                        <a:t>al </a:t>
                      </a:r>
                      <a:r>
                        <a:rPr lang="es-ES" sz="1000" u="sng" dirty="0">
                          <a:effectLst/>
                        </a:rPr>
                        <a:t>15 de diciembre de 2017</a:t>
                      </a:r>
                      <a:r>
                        <a:rPr lang="es-ES" sz="1000" dirty="0" smtClean="0">
                          <a:effectLst/>
                        </a:rPr>
                        <a:t>.</a:t>
                      </a:r>
                      <a:endParaRPr lang="es-ES" sz="1000" b="0" dirty="0">
                        <a:effectLst/>
                      </a:endParaRPr>
                    </a:p>
                  </a:txBody>
                  <a:tcPr marL="24318" marR="24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irma de un conve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848872" cy="18418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93407651"/>
              </p:ext>
            </p:extLst>
          </p:nvPr>
        </p:nvGraphicFramePr>
        <p:xfrm>
          <a:off x="251520" y="1842477"/>
          <a:ext cx="784887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425769" y="165490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27439" y="42810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3745" y="51672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34635" y="25279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73745" y="34080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0883063"/>
              </p:ext>
            </p:extLst>
          </p:nvPr>
        </p:nvGraphicFramePr>
        <p:xfrm>
          <a:off x="1331640" y="1404999"/>
          <a:ext cx="67924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87624" y="468332"/>
            <a:ext cx="7344816" cy="936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CL" sz="3200" u="sng" dirty="0" smtClean="0">
                <a:ea typeface="+mj-ea"/>
                <a:cs typeface="+mj-cs"/>
              </a:rPr>
              <a:t>Seguimiento </a:t>
            </a:r>
            <a:endParaRPr lang="es-CL" sz="3200" u="sng" dirty="0">
              <a:ea typeface="+mj-ea"/>
              <a:cs typeface="+mj-cs"/>
            </a:endParaRPr>
          </a:p>
        </p:txBody>
      </p:sp>
      <p:pic>
        <p:nvPicPr>
          <p:cNvPr id="4" name="Picture 4" descr="Resultado de imagen para seguimiento proyect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477">
            <a:off x="318332" y="404680"/>
            <a:ext cx="2807237" cy="15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55776" y="1680448"/>
            <a:ext cx="339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55776" y="3212976"/>
            <a:ext cx="339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55776" y="4581128"/>
            <a:ext cx="339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282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rendición de cuent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70" y="365126"/>
            <a:ext cx="4320480" cy="1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43100"/>
              </p:ext>
            </p:extLst>
          </p:nvPr>
        </p:nvGraphicFramePr>
        <p:xfrm>
          <a:off x="683569" y="2090504"/>
          <a:ext cx="7848871" cy="4434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48871"/>
              </a:tblGrid>
              <a:tr h="61537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Facturas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y Boletas de Honorarios o Prestación de Servicios de Terceros en Originales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52672">
                <a:tc>
                  <a:txBody>
                    <a:bodyPr/>
                    <a:lstStyle/>
                    <a:p>
                      <a:r>
                        <a:rPr lang="es-ES" sz="2100" b="1" u="sng" dirty="0" smtClean="0"/>
                        <a:t>Boletas de Honorarios</a:t>
                      </a:r>
                      <a:r>
                        <a:rPr lang="es-ES" sz="2100" b="1" u="sng" baseline="0" dirty="0" smtClean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dirty="0" smtClean="0"/>
                        <a:t>Se deberán presentar en valores brutos sin descontar el impuesto de retención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dirty="0" smtClean="0"/>
                        <a:t>En el caso que</a:t>
                      </a:r>
                      <a:r>
                        <a:rPr lang="es-ES" sz="1800" baseline="0" dirty="0" smtClean="0"/>
                        <a:t> la Boleta presente desglose de impuesto, se debe adjuntar formulario 29 que acredite dicho pago de impuesto.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Ser extendida a nombre del Ejecutor.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La fecha de emisión de la Boleta debe encontrarse dentro del período de ejecución indicado en la resolución que aprueba el comienzo hasta el término del mismo.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El gasto debe encontrarse dentro de los objetivos del Proyecto de acuerdo a los montos e ítem autorizados.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El gasto debe corresponder al giro de la persona natural o jurídica.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Debe estar en condiciones de legibilidad e integridad para ser revisado.</a:t>
                      </a:r>
                      <a:endParaRPr lang="es-E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1640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Resultado de imagen para informe financi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976265" cy="18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37219"/>
              </p:ext>
            </p:extLst>
          </p:nvPr>
        </p:nvGraphicFramePr>
        <p:xfrm>
          <a:off x="755576" y="1268760"/>
          <a:ext cx="7848871" cy="5273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48871"/>
              </a:tblGrid>
              <a:tr h="61537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Facturas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y Boletas de Honorarios o Prestación de Servicios de Terceros en Originales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52672">
                <a:tc>
                  <a:txBody>
                    <a:bodyPr/>
                    <a:lstStyle/>
                    <a:p>
                      <a:r>
                        <a:rPr lang="es-ES" sz="2200" b="1" u="sng" dirty="0" smtClean="0"/>
                        <a:t>Facturas  </a:t>
                      </a:r>
                      <a:r>
                        <a:rPr lang="es-ES" sz="2200" b="0" u="none" dirty="0" smtClean="0"/>
                        <a:t>deben:</a:t>
                      </a:r>
                      <a:endParaRPr lang="es-ES" sz="2200" b="1" u="sng" baseline="0" dirty="0" smtClean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dirty="0" smtClean="0"/>
                        <a:t>Se</a:t>
                      </a:r>
                      <a:r>
                        <a:rPr lang="es-ES" sz="1800" baseline="0" dirty="0" smtClean="0"/>
                        <a:t>r extendida a nombre del Ejecutor.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La fecha de emisión de la Factura debe encontrarse dentro del período de ejecución indicada en la Resolución que aprueba el convenio.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El gasto debe encontrarse dentro de los objetivos del proyecto de acuerdo a los ítem y montos autorizados.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El gasto debe corresponder al giro de la persona jurídica que está emitiendo la factura.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Las Facturas que en su detalle indiquen “Según guía de despacho </a:t>
                      </a:r>
                      <a:r>
                        <a:rPr lang="es-ES" sz="1800" baseline="0" dirty="0" err="1" smtClean="0"/>
                        <a:t>Nro.xx</a:t>
                      </a:r>
                      <a:r>
                        <a:rPr lang="es-ES" sz="1800" baseline="0" dirty="0" smtClean="0"/>
                        <a:t>”, deben adjuntar la guía mencionada.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dirty="0" smtClean="0"/>
                        <a:t>Debe</a:t>
                      </a:r>
                      <a:r>
                        <a:rPr lang="es-ES" sz="1800" baseline="0" dirty="0" smtClean="0"/>
                        <a:t> estar en condiciones de legibilidad e integridad para ser revisado.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" sz="1800" baseline="0" dirty="0" smtClean="0"/>
                        <a:t>Es obligación que la Factura acredite el pago con la conformidad del Emisor del Documento, para esto se debe timbrar la factura como cancelado y/o pagado, estampando la firma del Emisor del documento indicando la fecha de recepción del pago y/o adjuntar la copia “cedible”.</a:t>
                      </a:r>
                      <a:endParaRPr lang="es-E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1640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Resultado de imagen para informe financi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649">
            <a:off x="7124257" y="279414"/>
            <a:ext cx="1905741" cy="11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71271"/>
              </p:ext>
            </p:extLst>
          </p:nvPr>
        </p:nvGraphicFramePr>
        <p:xfrm>
          <a:off x="755576" y="1376029"/>
          <a:ext cx="7848871" cy="5455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48871"/>
              </a:tblGrid>
              <a:tr h="628768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Facturas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y Boletas de Honorarios o Prestación de Servicios de Terceros en Originales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1437">
                <a:tc>
                  <a:txBody>
                    <a:bodyPr/>
                    <a:lstStyle/>
                    <a:p>
                      <a:r>
                        <a:rPr lang="es-ES" sz="2200" b="1" u="sng" dirty="0" smtClean="0"/>
                        <a:t>Facturas  </a:t>
                      </a:r>
                      <a:r>
                        <a:rPr lang="es-ES" sz="2200" b="0" u="none" dirty="0" smtClean="0"/>
                        <a:t>deben:</a:t>
                      </a:r>
                    </a:p>
                    <a:p>
                      <a:endParaRPr lang="es-ES" sz="2200" b="0" u="none" baseline="0" dirty="0" smtClean="0"/>
                    </a:p>
                    <a:p>
                      <a:r>
                        <a:rPr lang="es-ES" sz="2200" b="0" u="none" baseline="0" dirty="0" smtClean="0"/>
                        <a:t>h) Los gastos que se facturen en forma totalizada por ejemplo, pasajes, hospedajes, transportes, producción u otros similares, deberán adjuntar un listado donde se detalle lo siguiente y según corresponda: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u="none" baseline="0" dirty="0" smtClean="0"/>
                        <a:t>Listado de pasajeros indicando nombres de viajeros y fechas de viajes.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u="none" baseline="0" dirty="0" smtClean="0"/>
                        <a:t>Lista de pasajeros indicando nombres, fechas y días de hospedaje.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u="none" baseline="0" dirty="0" smtClean="0"/>
                        <a:t>Ruta de Transporte indicando las respectivas fechas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u="none" baseline="0" dirty="0" smtClean="0"/>
                        <a:t>Otros antecedentes que pueda solicitar el revisor de la rendición como complemento de la información entregada.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9296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Resultado de imagen para informe financi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649">
            <a:off x="7124257" y="279414"/>
            <a:ext cx="1905741" cy="11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87091"/>
            <a:ext cx="7406640" cy="841216"/>
          </a:xfrm>
        </p:spPr>
        <p:txBody>
          <a:bodyPr>
            <a:normAutofit/>
          </a:bodyPr>
          <a:lstStyle/>
          <a:p>
            <a:pPr algn="r"/>
            <a:r>
              <a:rPr lang="es-ES_tradnl" sz="3200" u="sng" dirty="0" smtClean="0">
                <a:latin typeface="+mn-lt"/>
              </a:rPr>
              <a:t>Tipos de Iniciativas Financiables</a:t>
            </a:r>
            <a:endParaRPr lang="es-ES" sz="3200" u="sng" dirty="0">
              <a:latin typeface="+mn-lt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84881"/>
              </p:ext>
            </p:extLst>
          </p:nvPr>
        </p:nvGraphicFramePr>
        <p:xfrm>
          <a:off x="251520" y="1340768"/>
          <a:ext cx="8640960" cy="5060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6336704"/>
              </a:tblGrid>
              <a:tr h="31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DESCRIPCION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Patrimonio e Identidad Cultural Regional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/>
                      <a:r>
                        <a:rPr lang="es-ES" sz="1600" b="1" i="1" dirty="0" smtClean="0">
                          <a:effectLst/>
                        </a:rPr>
                        <a:t>Investigación</a:t>
                      </a:r>
                      <a:r>
                        <a:rPr lang="es-ES" sz="1600" b="1" i="1" dirty="0">
                          <a:effectLst/>
                        </a:rPr>
                        <a:t>, formación, difusión, registro, protección y conservación del patrimonio e identidad cultural regional </a:t>
                      </a:r>
                      <a:r>
                        <a:rPr lang="es-ES" sz="1600" dirty="0">
                          <a:effectLst/>
                        </a:rPr>
                        <a:t>tangible e </a:t>
                      </a:r>
                      <a:r>
                        <a:rPr lang="es-ES" sz="1600" dirty="0" smtClean="0">
                          <a:effectLst/>
                        </a:rPr>
                        <a:t>intangible, patrimonio natural.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1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Formación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/>
                      <a:r>
                        <a:rPr lang="es-ES" sz="1600" dirty="0" smtClean="0">
                          <a:effectLst/>
                        </a:rPr>
                        <a:t>Destinadas </a:t>
                      </a:r>
                      <a:r>
                        <a:rPr lang="es-ES" sz="1600" dirty="0">
                          <a:effectLst/>
                        </a:rPr>
                        <a:t>a solventar ejecución </a:t>
                      </a:r>
                      <a:r>
                        <a:rPr lang="es-ES" sz="1600" dirty="0" smtClean="0">
                          <a:effectLst/>
                        </a:rPr>
                        <a:t>de: </a:t>
                      </a:r>
                      <a:r>
                        <a:rPr lang="es-ES" sz="1600" b="1" i="1" dirty="0">
                          <a:effectLst/>
                        </a:rPr>
                        <a:t>talleres, seminarios, cursos, encuentros </a:t>
                      </a:r>
                      <a:r>
                        <a:rPr lang="es-ES" sz="1600" dirty="0">
                          <a:effectLst/>
                        </a:rPr>
                        <a:t>y todo tipo de actividades destinadas a la </a:t>
                      </a:r>
                      <a:r>
                        <a:rPr lang="es-ES" sz="1600" dirty="0" smtClean="0">
                          <a:effectLst/>
                        </a:rPr>
                        <a:t>formación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en </a:t>
                      </a:r>
                      <a:r>
                        <a:rPr lang="es-ES" sz="1600" dirty="0">
                          <a:effectLst/>
                        </a:rPr>
                        <a:t>el ámbito del arte y la cultura.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0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Producción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/>
                      <a:r>
                        <a:rPr lang="es-ES" sz="1600" dirty="0" smtClean="0">
                          <a:effectLst/>
                        </a:rPr>
                        <a:t>Financiar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los </a:t>
                      </a:r>
                      <a:r>
                        <a:rPr lang="es-ES" sz="1600" dirty="0">
                          <a:effectLst/>
                        </a:rPr>
                        <a:t>gastos de realización, </a:t>
                      </a:r>
                      <a:r>
                        <a:rPr lang="es-ES" sz="1600" u="sng" dirty="0">
                          <a:effectLst/>
                        </a:rPr>
                        <a:t>en todas sus etapas</a:t>
                      </a:r>
                      <a:r>
                        <a:rPr lang="es-ES" sz="1600" dirty="0">
                          <a:effectLst/>
                        </a:rPr>
                        <a:t>, de eventos </a:t>
                      </a:r>
                      <a:r>
                        <a:rPr lang="es-ES" sz="1600" dirty="0" smtClean="0">
                          <a:effectLst/>
                        </a:rPr>
                        <a:t>culturales: </a:t>
                      </a:r>
                      <a:r>
                        <a:rPr lang="es-ES" sz="1600" b="1" i="1" dirty="0" smtClean="0">
                          <a:effectLst/>
                        </a:rPr>
                        <a:t>como conciertos, obras teatrales, recitales, presentaciones de danza, la música, de orquestas y/o coros e </a:t>
                      </a:r>
                      <a:r>
                        <a:rPr lang="es-ES" sz="1600" b="1" i="1" dirty="0" err="1" smtClean="0">
                          <a:effectLst/>
                        </a:rPr>
                        <a:t>itinerancias</a:t>
                      </a:r>
                      <a:r>
                        <a:rPr lang="es-ES" sz="1600" b="1" i="1" dirty="0" smtClean="0">
                          <a:effectLst/>
                        </a:rPr>
                        <a:t>… Artes escénicas en general.</a:t>
                      </a:r>
                      <a:endParaRPr lang="es-CL" sz="16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15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Difusión y Estudios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/>
                      <a:r>
                        <a:rPr lang="es-ES" sz="1600" dirty="0" smtClean="0">
                          <a:effectLst/>
                        </a:rPr>
                        <a:t>Destinadas </a:t>
                      </a:r>
                      <a:r>
                        <a:rPr lang="es-ES" sz="1600" dirty="0">
                          <a:effectLst/>
                        </a:rPr>
                        <a:t>a </a:t>
                      </a:r>
                      <a:r>
                        <a:rPr lang="es-ES" sz="1600" dirty="0" smtClean="0">
                          <a:effectLst/>
                        </a:rPr>
                        <a:t>financiar: </a:t>
                      </a:r>
                      <a:r>
                        <a:rPr lang="es-ES" sz="1600" b="1" i="1" dirty="0">
                          <a:effectLst/>
                        </a:rPr>
                        <a:t>estudios, publicaciones, material audiovisual y/o trabajos de investigación, tendientes a cautelar el patrimonio histórico, artístico y cultural de la Región. </a:t>
                      </a:r>
                      <a:endParaRPr lang="es-CL" sz="20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37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Otras Manifestaciones Culturales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/>
                      <a:r>
                        <a:rPr lang="es-ES" sz="1600" dirty="0" smtClean="0">
                          <a:effectLst/>
                        </a:rPr>
                        <a:t>Iniciativas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de: </a:t>
                      </a:r>
                      <a:r>
                        <a:rPr lang="es-ES" sz="1600" b="1" i="1" dirty="0">
                          <a:effectLst/>
                        </a:rPr>
                        <a:t>artesanía, folclore, canto popular, fiestas religiosas y/o costumbristas.</a:t>
                      </a:r>
                      <a:endParaRPr lang="es-CL" sz="20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50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Música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Financiará </a:t>
                      </a:r>
                      <a:r>
                        <a:rPr lang="es-ES" sz="1600" dirty="0">
                          <a:effectLst/>
                        </a:rPr>
                        <a:t>la producción de obras </a:t>
                      </a:r>
                      <a:r>
                        <a:rPr lang="es-ES" sz="1600" dirty="0" smtClean="0">
                          <a:effectLst/>
                        </a:rPr>
                        <a:t>musicales: </a:t>
                      </a:r>
                      <a:r>
                        <a:rPr lang="es-ES" sz="1600" b="1" i="1" dirty="0">
                          <a:effectLst/>
                        </a:rPr>
                        <a:t>grabaciones, carnavales, tocatas, recitales, </a:t>
                      </a:r>
                      <a:r>
                        <a:rPr lang="es-ES" sz="1600" b="1" i="1" dirty="0" err="1" smtClean="0">
                          <a:effectLst/>
                        </a:rPr>
                        <a:t>itinerancias</a:t>
                      </a:r>
                      <a:r>
                        <a:rPr lang="es-ES" sz="1600" b="1" i="1" dirty="0" smtClean="0">
                          <a:effectLst/>
                        </a:rPr>
                        <a:t>, expresiones </a:t>
                      </a:r>
                      <a:r>
                        <a:rPr lang="es-ES" sz="1600" b="1" i="1" dirty="0">
                          <a:effectLst/>
                        </a:rPr>
                        <a:t>de carácter folclórico, clásico y popular, además de </a:t>
                      </a:r>
                      <a:r>
                        <a:rPr lang="es-ES" sz="1600" b="1" i="1" dirty="0" smtClean="0">
                          <a:effectLst/>
                        </a:rPr>
                        <a:t>coros, bandas de guerra e instrumentales</a:t>
                      </a:r>
                      <a:r>
                        <a:rPr lang="es-ES" sz="1600" b="1" i="1" baseline="0" dirty="0" smtClean="0">
                          <a:effectLst/>
                        </a:rPr>
                        <a:t> </a:t>
                      </a:r>
                      <a:r>
                        <a:rPr lang="es-ES" sz="1600" b="1" i="1" dirty="0" smtClean="0">
                          <a:effectLst/>
                        </a:rPr>
                        <a:t>u </a:t>
                      </a:r>
                      <a:r>
                        <a:rPr lang="es-ES" sz="1600" b="1" i="1" dirty="0">
                          <a:effectLst/>
                        </a:rPr>
                        <a:t>otros. </a:t>
                      </a:r>
                      <a:endParaRPr lang="es-CL" sz="20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1"/>
            <a:ext cx="2429273" cy="15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51463"/>
              </p:ext>
            </p:extLst>
          </p:nvPr>
        </p:nvGraphicFramePr>
        <p:xfrm>
          <a:off x="323528" y="1497151"/>
          <a:ext cx="8496944" cy="517220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496944"/>
              </a:tblGrid>
              <a:tr h="828936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SE CONSIDERAN GASTOS RECHAZADOS (gastos no ofertados en el proyecto original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, no solicitados formalmente para modificación y que no están de acuerdo al Instructivo que rige el concurso)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2049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Facturas y/o Boletas de Honorarios fuera de fecha de ejecución.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Boletas de Honorarios y Facturas, sin acreditar el pago.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Factura y Boletas que no corresponden al giro de lo cobrado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Fotocopias de Facturas y Boletas de Honorarios.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Gastos no acreditados con Facturas y Boletas de Honorarios, según corresponda.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Facturas y Boletas de Honorarios no timbradas por el SII ya sea en forma manual y electrónica.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Cualquier gasto rendido que no haya sido previamente autorizado en la Ficha de Postulación de Proyecto ya sea mediante autorización expresa del Intendente o de quien haya sido autorizado para actuar en representación del mismo para este efecto.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ES" sz="1800" b="0" u="none" baseline="0" dirty="0" smtClean="0"/>
                        <a:t>Aplicar los saldos gastados cuando estos sean mayores a los autorizados a otro ítem sin tener las autorizaciones previas y formalizadas mediante oficio del G. Regional.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3157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Resultado de imagen para informe financi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649">
            <a:off x="7219845" y="246364"/>
            <a:ext cx="1905741" cy="11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52038"/>
              </p:ext>
            </p:extLst>
          </p:nvPr>
        </p:nvGraphicFramePr>
        <p:xfrm>
          <a:off x="771372" y="1093835"/>
          <a:ext cx="7848871" cy="536596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48871"/>
              </a:tblGrid>
              <a:tr h="628768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INFORME FINAL DE EJECUCIÓN DEBE CONTENER LO SIGUIENTE: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143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Desarrollo de las actividades realizadas, cumplimientos de objetivos, resultados obtenidos y toda información relevante que aporte a la ejecución de la iniciativa.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Listas de Asistencias (si corresponde)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Listado de Alojamiento (si corresponde)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Lista de Pasajeros (si corresponde)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Certificado Destino Inversión (si corresponde)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Informes de Honorarios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Fotografías de respaldo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Fotografías de la inversión adquirida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Respaldo y Fotografías de la Difusión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2200" b="0" u="none" baseline="0" dirty="0" smtClean="0"/>
                        <a:t>Otros antecedentes.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9296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Resultado de imagen para informe ejecu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8" y="0"/>
            <a:ext cx="3505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15924"/>
              </p:ext>
            </p:extLst>
          </p:nvPr>
        </p:nvGraphicFramePr>
        <p:xfrm>
          <a:off x="827584" y="1772816"/>
          <a:ext cx="7488832" cy="41764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8726"/>
                <a:gridCol w="4780106"/>
              </a:tblGrid>
              <a:tr h="948841">
                <a:tc>
                  <a:txBody>
                    <a:bodyPr/>
                    <a:lstStyle/>
                    <a:p>
                      <a:pPr algn="ctr"/>
                      <a:endParaRPr lang="es-ES_tradnl" sz="2000" dirty="0" smtClean="0"/>
                    </a:p>
                    <a:p>
                      <a:pPr algn="ctr"/>
                      <a:r>
                        <a:rPr lang="es-ES_tradnl" sz="2000" dirty="0" smtClean="0"/>
                        <a:t>ITEM</a:t>
                      </a:r>
                      <a:r>
                        <a:rPr lang="es-ES_tradnl" sz="2000" baseline="0" dirty="0" smtClean="0"/>
                        <a:t>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000" dirty="0" smtClean="0"/>
                    </a:p>
                    <a:p>
                      <a:pPr algn="ctr"/>
                      <a:r>
                        <a:rPr lang="es-ES_tradnl" sz="2000" dirty="0" smtClean="0"/>
                        <a:t>DOCUMENTOS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smtClean="0"/>
                        <a:t>DE RESPALDOS ACEPTADOS</a:t>
                      </a:r>
                      <a:endParaRPr lang="es-ES" sz="2000" dirty="0"/>
                    </a:p>
                  </a:txBody>
                  <a:tcPr/>
                </a:tc>
              </a:tr>
              <a:tr h="10524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Gastos</a:t>
                      </a:r>
                      <a:r>
                        <a:rPr lang="es-ES" sz="2000" b="1" u="none" strike="noStrike" baseline="0" dirty="0" smtClean="0">
                          <a:effectLst/>
                        </a:rPr>
                        <a:t> de Personal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u="none" strike="noStrike" dirty="0" smtClean="0">
                          <a:effectLst/>
                        </a:rPr>
                        <a:t>Boletas de Honorarios debidamente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firmada 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por el prestador.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51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Gastos</a:t>
                      </a:r>
                      <a:r>
                        <a:rPr lang="es-ES" sz="2000" b="1" u="none" strike="noStrike" baseline="0" dirty="0" smtClean="0">
                          <a:effectLst/>
                        </a:rPr>
                        <a:t> de Operación</a:t>
                      </a:r>
                      <a:endParaRPr lang="es-ES" sz="20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Gastos de Inversión</a:t>
                      </a:r>
                      <a:endParaRPr lang="es-ES" sz="20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effectLst/>
                        </a:rPr>
                        <a:t>Gastos de Difusión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u="none" strike="noStrike" dirty="0" smtClean="0">
                          <a:effectLst/>
                        </a:rPr>
                        <a:t>Facturas con cedible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o </a:t>
                      </a:r>
                      <a:r>
                        <a:rPr lang="es-ES" sz="2000" u="none" strike="noStrike" dirty="0" smtClean="0">
                          <a:effectLst/>
                        </a:rPr>
                        <a:t>timbre pagado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del proveedor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87624" y="1124744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s-ES_tradnl" sz="3200" b="1" u="sng" dirty="0" smtClean="0">
                <a:latin typeface="+mj-lt"/>
                <a:ea typeface="+mj-ea"/>
                <a:cs typeface="+mj-cs"/>
              </a:rPr>
              <a:t>DOCUMENTOS </a:t>
            </a:r>
            <a:r>
              <a:rPr lang="es-ES_tradnl" sz="3200" b="1" u="sng" dirty="0" smtClean="0">
                <a:latin typeface="+mj-lt"/>
                <a:ea typeface="+mj-ea"/>
                <a:cs typeface="+mj-cs"/>
              </a:rPr>
              <a:t>SEGUN </a:t>
            </a:r>
            <a:r>
              <a:rPr lang="es-ES_tradnl" sz="3200" b="1" u="sng" dirty="0" smtClean="0">
                <a:latin typeface="+mj-lt"/>
                <a:ea typeface="+mj-ea"/>
                <a:cs typeface="+mj-cs"/>
              </a:rPr>
              <a:t>I</a:t>
            </a:r>
            <a:r>
              <a:rPr lang="es-ES_tradnl" sz="3200" b="1" u="sng" dirty="0" smtClean="0">
                <a:latin typeface="+mj-lt"/>
                <a:ea typeface="+mj-ea"/>
                <a:cs typeface="+mj-cs"/>
              </a:rPr>
              <a:t>TEM </a:t>
            </a:r>
            <a:endParaRPr lang="es-ES" sz="3200" b="1" u="sng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50071" cy="1600200"/>
          </a:xfrm>
        </p:spPr>
        <p:txBody>
          <a:bodyPr/>
          <a:lstStyle/>
          <a:p>
            <a:r>
              <a:rPr lang="es-ES_tradnl" b="1" u="sng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CONTACTO</a:t>
            </a: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41" r="4341"/>
          <a:stretch>
            <a:fillRect/>
          </a:stretch>
        </p:blipFill>
        <p:spPr>
          <a:xfrm>
            <a:off x="4572001" y="2029197"/>
            <a:ext cx="3607752" cy="337956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4718197" cy="276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</a:t>
            </a:r>
            <a:r>
              <a:rPr lang="es-ES_tradnl" sz="2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Fondos Concursables</a:t>
            </a:r>
          </a:p>
          <a:p>
            <a:r>
              <a:rPr lang="es-ES_tradnl" sz="2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Edificio Magallanes</a:t>
            </a:r>
          </a:p>
          <a:p>
            <a:r>
              <a:rPr lang="es-ES_tradnl" sz="2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Bories </a:t>
            </a:r>
            <a:r>
              <a:rPr lang="es-ES_tradnl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Nº </a:t>
            </a:r>
            <a:r>
              <a:rPr lang="es-ES_tradnl" sz="2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901, 2º </a:t>
            </a:r>
            <a:r>
              <a:rPr lang="es-ES_tradnl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 </a:t>
            </a:r>
            <a:endParaRPr lang="es-ES_tradnl" sz="24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Central: 2 20 37 00 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nexos: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91542" y="3861048"/>
            <a:ext cx="186037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281</a:t>
            </a:r>
          </a:p>
          <a:p>
            <a:r>
              <a:rPr lang="es-ES_tradnl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262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242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361</a:t>
            </a:r>
          </a:p>
          <a:p>
            <a:r>
              <a:rPr lang="es-ES_tradnl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380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209</a:t>
            </a:r>
          </a:p>
          <a:p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319</a:t>
            </a:r>
          </a:p>
        </p:txBody>
      </p:sp>
    </p:spTree>
    <p:extLst>
      <p:ext uri="{BB962C8B-B14F-4D97-AF65-F5344CB8AC3E}">
        <p14:creationId xmlns:p14="http://schemas.microsoft.com/office/powerpoint/2010/main" val="310141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9472" y="3717032"/>
            <a:ext cx="665284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CL" sz="1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DEPENDIENDO DE LA UBICACIÓN TERRITORIAL DE LA ORGANIZACIÓN POSTULANTE: </a:t>
            </a:r>
            <a:endParaRPr lang="es-CL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Resultado de imagen para record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4289" y="5085185"/>
            <a:ext cx="1152128" cy="1584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99472" y="764704"/>
            <a:ext cx="7344816" cy="93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 defTabSz="6858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CL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CL" sz="3200" u="sng" dirty="0" smtClean="0">
                <a:ea typeface="+mj-ea"/>
                <a:cs typeface="+mj-cs"/>
              </a:rPr>
              <a:t>RECURSOS DISPONIBLES </a:t>
            </a:r>
            <a:r>
              <a:rPr lang="es-CL" sz="3200" u="sng" dirty="0" smtClean="0">
                <a:ea typeface="+mj-ea"/>
                <a:cs typeface="+mj-cs"/>
              </a:rPr>
              <a:t>2017</a:t>
            </a:r>
            <a:endParaRPr lang="es-CL" sz="3200" u="sng" dirty="0"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33133"/>
              </p:ext>
            </p:extLst>
          </p:nvPr>
        </p:nvGraphicFramePr>
        <p:xfrm>
          <a:off x="839044" y="1844824"/>
          <a:ext cx="6613276" cy="1521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988"/>
                <a:gridCol w="2592288"/>
              </a:tblGrid>
              <a:tr h="30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TIPO DE INSTITUCION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MONTO </a:t>
                      </a:r>
                      <a:r>
                        <a:rPr lang="es-ES" sz="1800" dirty="0" smtClean="0">
                          <a:effectLst/>
                        </a:rPr>
                        <a:t>M$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MUNICIPALIDADES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100.000.000</a:t>
                      </a:r>
                      <a:endParaRPr lang="es-CL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OTRAS ENTIDADES PUBLICAS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  60.000.000</a:t>
                      </a:r>
                      <a:endParaRPr lang="es-CL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INSTITUCIONES SIN FINES DE LUCRO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400.000.000</a:t>
                      </a:r>
                      <a:endParaRPr lang="es-CL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560.000.000</a:t>
                      </a:r>
                      <a:endParaRPr lang="es-CL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01443"/>
              </p:ext>
            </p:extLst>
          </p:nvPr>
        </p:nvGraphicFramePr>
        <p:xfrm>
          <a:off x="827584" y="4065459"/>
          <a:ext cx="6624736" cy="1316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2592288"/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PROVINCIA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MONTO MAXIMO $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POR</a:t>
                      </a:r>
                      <a:r>
                        <a:rPr lang="es-ES" sz="1800" baseline="0" dirty="0" smtClean="0">
                          <a:effectLst/>
                        </a:rPr>
                        <a:t> INICIATIVA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MAGALLANES Y ÚLTIMA ESPERANZA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17.000.000</a:t>
                      </a:r>
                      <a:endParaRPr lang="es-CL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TIERRA DEL FUEGO Y CABO DE HORNOS.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18.000.000</a:t>
                      </a:r>
                      <a:endParaRPr lang="es-CL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99592" y="5661248"/>
            <a:ext cx="547260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b="1" i="1" dirty="0" smtClean="0"/>
              <a:t>PODRAN POSTULAR HASTA </a:t>
            </a:r>
            <a:r>
              <a:rPr lang="es-ES_tradnl" sz="1600" b="1" i="1" u="sng" dirty="0" smtClean="0"/>
              <a:t>3 INICIATIVAS </a:t>
            </a:r>
            <a:r>
              <a:rPr lang="es-ES_tradnl" sz="1600" b="1" i="1" dirty="0" smtClean="0"/>
              <a:t>POR FONDO</a:t>
            </a:r>
          </a:p>
          <a:p>
            <a:pPr algn="ctr"/>
            <a:r>
              <a:rPr lang="es-ES_tradnl" sz="1600" b="1" i="1" u="sng" dirty="0" smtClean="0"/>
              <a:t>MAXIMO 9 INICIATIVAS </a:t>
            </a:r>
            <a:r>
              <a:rPr lang="es-ES_tradnl" sz="1600" b="1" i="1" dirty="0" smtClean="0"/>
              <a:t>AL AÑO POR INSTITUCION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41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755576" y="669670"/>
            <a:ext cx="7632848" cy="766132"/>
          </a:xfrm>
        </p:spPr>
        <p:txBody>
          <a:bodyPr>
            <a:noAutofit/>
          </a:bodyPr>
          <a:lstStyle/>
          <a:p>
            <a:pPr algn="r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_tradnl" sz="3200" u="sng" dirty="0" smtClean="0">
                <a:latin typeface="+mn-lt"/>
              </a:rPr>
              <a:t>Topes de Financiamiento por </a:t>
            </a:r>
            <a:br>
              <a:rPr lang="es-ES_tradnl" sz="3200" u="sng" dirty="0" smtClean="0">
                <a:latin typeface="+mn-lt"/>
              </a:rPr>
            </a:br>
            <a:r>
              <a:rPr lang="es-ES_tradnl" sz="3200" u="sng" dirty="0" smtClean="0">
                <a:latin typeface="+mn-lt"/>
              </a:rPr>
              <a:t>Categoría de Gastos</a:t>
            </a:r>
            <a:endParaRPr lang="es-ES" sz="32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052736"/>
            <a:ext cx="7634809" cy="532859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2160"/>
              </a:lnSpc>
              <a:buNone/>
            </a:pPr>
            <a:endParaRPr lang="es-CL" b="1" dirty="0"/>
          </a:p>
          <a:p>
            <a:pPr algn="just"/>
            <a:endParaRPr lang="es-ES" dirty="0"/>
          </a:p>
          <a:p>
            <a:pPr marL="0" algn="just">
              <a:lnSpc>
                <a:spcPts val="2160"/>
              </a:lnSpc>
            </a:pP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48870"/>
              </p:ext>
            </p:extLst>
          </p:nvPr>
        </p:nvGraphicFramePr>
        <p:xfrm>
          <a:off x="774733" y="2132856"/>
          <a:ext cx="7109635" cy="3240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99651"/>
                <a:gridCol w="3709984"/>
              </a:tblGrid>
              <a:tr h="46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DE FINANCIAMIENTO TOTAL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57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GASTOS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EN PERSONAL 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/>
                        </a:rPr>
                        <a:t>Máx. 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57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GASTOS DE OPERACIÓN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/>
                        </a:rPr>
                        <a:t>Máx. 99%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76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GASTOS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DE INVERSIÓN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Máx. 20%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86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GASTOS </a:t>
                      </a: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DIFUSIÓN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161" marR="18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% - 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Máx. 3%</a:t>
                      </a:r>
                      <a:endParaRPr lang="es-CL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59070"/>
              </p:ext>
            </p:extLst>
          </p:nvPr>
        </p:nvGraphicFramePr>
        <p:xfrm>
          <a:off x="516044" y="260648"/>
          <a:ext cx="8267916" cy="57606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26791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</a:rPr>
                        <a:t>GASTOS</a:t>
                      </a:r>
                      <a:r>
                        <a:rPr lang="es-CL" sz="1800" b="1" baseline="0" dirty="0" smtClean="0">
                          <a:effectLst/>
                        </a:rPr>
                        <a:t> EN PERSONAL (</a:t>
                      </a:r>
                      <a:r>
                        <a:rPr lang="es-C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 </a:t>
                      </a:r>
                      <a:r>
                        <a:rPr lang="es-CL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30%)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211960" y="73174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06311"/>
              </p:ext>
            </p:extLst>
          </p:nvPr>
        </p:nvGraphicFramePr>
        <p:xfrm>
          <a:off x="540255" y="836712"/>
          <a:ext cx="8243704" cy="590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852"/>
                <a:gridCol w="4121852"/>
              </a:tblGrid>
              <a:tr h="597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Recurso humano indispensable para la ejecución del iniciativa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s-ES" sz="1800" i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Contempla</a:t>
                      </a:r>
                      <a:r>
                        <a:rPr lang="es-ES" sz="1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gestiones para el desarrollo de la actividad</a:t>
                      </a:r>
                      <a:endParaRPr lang="es-CL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875" marR="6687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20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75" marR="668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3571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Todo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personal a honorarios, deberá indicar su profesión u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oficio (B.H.E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debe tener giro pertinente)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975" indent="-180975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Representante legal e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integrantes de la directiva de Instituciones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Privadas sin Fines de Lucro,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podrán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percibir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hasta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un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% del tope de financiamiento de esta categoría (30%).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975" indent="-180975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pueden incluir gastos de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transporte y alojamiento para el personal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honorarios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que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realice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actividad en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localidades distintas a su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domicilio, </a:t>
                      </a:r>
                      <a:r>
                        <a:rPr lang="es-ES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s-ES" sz="1600" b="1" u="sng" dirty="0">
                          <a:solidFill>
                            <a:schemeClr val="tx1"/>
                          </a:solidFill>
                          <a:effectLst/>
                        </a:rPr>
                        <a:t>incluye gastos </a:t>
                      </a:r>
                      <a:r>
                        <a:rPr lang="es-ES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ES" sz="1600" b="1" u="sng" dirty="0">
                          <a:solidFill>
                            <a:schemeClr val="tx1"/>
                          </a:solidFill>
                          <a:effectLst/>
                        </a:rPr>
                        <a:t>alimentación.</a:t>
                      </a:r>
                      <a:endParaRPr lang="es-CL" sz="24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75" marR="668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Las Municipalidades y Otras Entidades Públicas: honorarios sólo y exclusivamente para la ejecución de la actividad, no para cumplir funciones del Servicio.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CL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 podrán percibir honorarios funcionarios públicos, indistintamente de su calidad jurídica o prestadores de servicios que trabajen en instituciones públicas. ANEXO Nº 5: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DECLARACION JURADA SIMPLE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4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 se aceptarán gastos de honorarios por concepto de: </a:t>
                      </a:r>
                      <a:endParaRPr lang="es-CL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11112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Asesorías </a:t>
                      </a:r>
                    </a:p>
                    <a:p>
                      <a:pPr marL="285750" indent="-11112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Coordinación de la iniciativa </a:t>
                      </a:r>
                    </a:p>
                    <a:p>
                      <a:pPr marL="285750" indent="-11112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Encargado de iniciativas, </a:t>
                      </a:r>
                    </a:p>
                    <a:p>
                      <a:pPr marL="285750" indent="-11112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Administrativo contable o similares.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Debe asumirlo la institución</a:t>
                      </a:r>
                      <a:r>
                        <a:rPr lang="es-ES" sz="14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ejecutora de la actividad.</a:t>
                      </a:r>
                      <a:endParaRPr lang="es-CL" sz="2000" b="1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es-E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 se aceptarán iniciativas cuyos honorarios participen con más de una iniciativa y/o en más de un fondo con la misma cantidad de horas y horarios de ejecución de la actividad.</a:t>
                      </a:r>
                      <a:endParaRPr lang="es-CL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20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875" marR="6687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27584" y="4437112"/>
            <a:ext cx="36004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S" sz="1400" b="1" u="sng" dirty="0" smtClean="0">
                <a:solidFill>
                  <a:schemeClr val="bg1"/>
                </a:solidFill>
              </a:rPr>
              <a:t>Respecto de las horas cronológicas/hombres</a:t>
            </a:r>
          </a:p>
          <a:p>
            <a:pPr algn="just">
              <a:spcAft>
                <a:spcPts val="0"/>
              </a:spcAft>
            </a:pPr>
            <a:endParaRPr lang="es-ES" sz="1400" b="1" dirty="0" smtClean="0">
              <a:solidFill>
                <a:schemeClr val="bg1"/>
              </a:solidFill>
            </a:endParaRPr>
          </a:p>
          <a:p>
            <a:pPr marL="266700" indent="-1809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Valor </a:t>
            </a:r>
            <a:r>
              <a:rPr lang="es-ES" sz="1400" b="1" dirty="0">
                <a:solidFill>
                  <a:schemeClr val="bg1"/>
                </a:solidFill>
              </a:rPr>
              <a:t>x hora Profesional hasta $</a:t>
            </a:r>
            <a:r>
              <a:rPr lang="es-ES" sz="1400" b="1" dirty="0" smtClean="0">
                <a:solidFill>
                  <a:schemeClr val="bg1"/>
                </a:solidFill>
              </a:rPr>
              <a:t>12.000 </a:t>
            </a:r>
            <a:endParaRPr lang="es-CL" b="1" dirty="0">
              <a:solidFill>
                <a:schemeClr val="bg1"/>
              </a:solidFill>
            </a:endParaRPr>
          </a:p>
          <a:p>
            <a:pPr marL="266700" lvl="0" indent="-1809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Valor x hora Otros hasta $</a:t>
            </a:r>
            <a:r>
              <a:rPr lang="es-ES" sz="1400" b="1" dirty="0" smtClean="0">
                <a:solidFill>
                  <a:schemeClr val="bg1"/>
                </a:solidFill>
              </a:rPr>
              <a:t>10.000</a:t>
            </a:r>
            <a:endParaRPr lang="es-CL" b="1" dirty="0">
              <a:solidFill>
                <a:schemeClr val="bg1"/>
              </a:solidFill>
            </a:endParaRPr>
          </a:p>
          <a:p>
            <a:pPr marL="266700" lvl="0" indent="-1809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 smtClean="0">
                <a:solidFill>
                  <a:schemeClr val="bg1"/>
                </a:solidFill>
              </a:rPr>
              <a:t>Semana: Mínimo 1 día y máximo 3 días.</a:t>
            </a:r>
            <a:endParaRPr lang="es-CL" b="1" dirty="0">
              <a:solidFill>
                <a:schemeClr val="bg1"/>
              </a:solidFill>
            </a:endParaRPr>
          </a:p>
          <a:p>
            <a:pPr marL="266700" lvl="0" indent="-180975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Horas por día: </a:t>
            </a:r>
            <a:r>
              <a:rPr lang="es-ES" sz="1400" b="1" dirty="0" smtClean="0">
                <a:solidFill>
                  <a:schemeClr val="bg1"/>
                </a:solidFill>
              </a:rPr>
              <a:t>Entre 2 y 5 </a:t>
            </a:r>
            <a:r>
              <a:rPr lang="es-ES" sz="1400" b="1" dirty="0" err="1" smtClean="0">
                <a:solidFill>
                  <a:schemeClr val="bg1"/>
                </a:solidFill>
              </a:rPr>
              <a:t>hrs</a:t>
            </a:r>
            <a:r>
              <a:rPr lang="es-ES" sz="1400" b="1" dirty="0" smtClean="0">
                <a:solidFill>
                  <a:schemeClr val="bg1"/>
                </a:solidFill>
              </a:rPr>
              <a:t>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959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99357"/>
              </p:ext>
            </p:extLst>
          </p:nvPr>
        </p:nvGraphicFramePr>
        <p:xfrm>
          <a:off x="539552" y="260648"/>
          <a:ext cx="8148424" cy="93401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14842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GASTOS</a:t>
                      </a:r>
                      <a:r>
                        <a:rPr lang="es-ES_tradnl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OPERACIÓN (MAX. 99%)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Son los necesarios para la organización de la iniciativa y están destinados a financiar la producción y realización de ésta.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carácter FUNGIBLE.</a:t>
                      </a: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93666"/>
              </p:ext>
            </p:extLst>
          </p:nvPr>
        </p:nvGraphicFramePr>
        <p:xfrm>
          <a:off x="558961" y="1242288"/>
          <a:ext cx="8201619" cy="531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1619"/>
              </a:tblGrid>
              <a:tr h="5318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consideran aquellos gastos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realización de las actividades: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Arriendo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equipos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Materiales de trabajo (relacionados a la actividad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Equipos, implementos y equipamientos menores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Alojamientos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Fletes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Libros</a:t>
                      </a:r>
                      <a:endParaRPr lang="es-CL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Contratación de productora/servicios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producción (dar detalle de los servicios a contratar)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endParaRPr lang="es-ES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endParaRPr lang="es-ES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endParaRPr lang="es-ES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endParaRPr lang="es-ES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eriod"/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 Arriendos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(sólo para eventos específicos, tales como ceremonias de inauguración o término de la actividad, campeonatos, talleres, etc.).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Deberá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ajustarse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precio de mercado y el Gobierno Regional está facultado para verificar su valor.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j.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Premios. Pertinentes de acuerdo a la naturaleza de la iniciativa 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(galvanos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trofeos, diplomas, especies culturales, 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etc.) </a:t>
                      </a:r>
                      <a:r>
                        <a:rPr lang="es-ES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s-ES" sz="140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CONTEMPLA DINERO EN EFECTIVO.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k. Gastos en traslados o pasajes. Vinculados a la ejecución de la iniciativa</a:t>
                      </a:r>
                      <a:r>
                        <a:rPr lang="es-ES" sz="140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(cuando sea intercomunal, regionales e interregionales)</a:t>
                      </a:r>
                    </a:p>
                  </a:txBody>
                  <a:tcPr marL="68187" marR="681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11560" y="3645024"/>
            <a:ext cx="63367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S" sz="1100" b="1" dirty="0" smtClean="0">
                <a:solidFill>
                  <a:schemeClr val="bg1"/>
                </a:solidFill>
              </a:rPr>
              <a:t>h</a:t>
            </a:r>
            <a:r>
              <a:rPr lang="es-ES" sz="1200" b="1" dirty="0" smtClean="0">
                <a:solidFill>
                  <a:schemeClr val="bg1"/>
                </a:solidFill>
              </a:rPr>
              <a:t>.   </a:t>
            </a:r>
            <a:r>
              <a:rPr lang="es-ES" sz="1400" b="1" u="sng" dirty="0" smtClean="0">
                <a:solidFill>
                  <a:schemeClr val="bg1"/>
                </a:solidFill>
              </a:rPr>
              <a:t>Alimentación y Colaciones:</a:t>
            </a:r>
          </a:p>
          <a:p>
            <a:pPr marL="285750" indent="-1047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Exclusivo para beneficiarios (NO INCLUYE LOS RECEPTORES DE HONORARIOS)</a:t>
            </a:r>
          </a:p>
          <a:p>
            <a:pPr marL="285750" indent="-1047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La </a:t>
            </a:r>
            <a:r>
              <a:rPr lang="es-ES" sz="1400" b="1" dirty="0">
                <a:solidFill>
                  <a:schemeClr val="bg1"/>
                </a:solidFill>
              </a:rPr>
              <a:t>alimentación tendrá un tope de $12.000 por persona al día. </a:t>
            </a:r>
            <a:endParaRPr lang="es-ES" sz="1400" b="1" dirty="0" smtClean="0">
              <a:solidFill>
                <a:schemeClr val="bg1"/>
              </a:solidFill>
            </a:endParaRPr>
          </a:p>
          <a:p>
            <a:pPr marL="285750" indent="-1047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La </a:t>
            </a:r>
            <a:r>
              <a:rPr lang="es-ES" sz="1400" b="1" dirty="0">
                <a:solidFill>
                  <a:schemeClr val="bg1"/>
                </a:solidFill>
              </a:rPr>
              <a:t>colación tendrá un tope de $ 2.500, por persona al día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1047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Colación : alimentación saludable (yogurt, jugos, frutas, agua, cereales, etc.)</a:t>
            </a:r>
            <a:endParaRPr lang="es-CL" sz="1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7624" y="6467028"/>
            <a:ext cx="6984776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bg1"/>
                </a:solidFill>
              </a:rPr>
              <a:t>Lo </a:t>
            </a:r>
            <a:r>
              <a:rPr lang="es-ES" sz="1600" b="1" i="1" dirty="0">
                <a:solidFill>
                  <a:schemeClr val="bg1"/>
                </a:solidFill>
              </a:rPr>
              <a:t>adquirido debe entregarse a los beneficiarios directos de la iniciativa</a:t>
            </a:r>
            <a:endParaRPr lang="es-CL" sz="1600" b="1" i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9592" y="1268760"/>
            <a:ext cx="72728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Deben </a:t>
            </a:r>
            <a:r>
              <a:rPr lang="es-ES" b="1" i="1" u="sng" dirty="0">
                <a:solidFill>
                  <a:schemeClr val="bg1"/>
                </a:solidFill>
              </a:rPr>
              <a:t>DESGLOSARSE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smtClean="0">
                <a:solidFill>
                  <a:schemeClr val="bg1"/>
                </a:solidFill>
              </a:rPr>
              <a:t>en la presentación de la iniciativa</a:t>
            </a:r>
          </a:p>
          <a:p>
            <a:pPr algn="ctr"/>
            <a:endParaRPr lang="es-CL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37245"/>
              </p:ext>
            </p:extLst>
          </p:nvPr>
        </p:nvGraphicFramePr>
        <p:xfrm>
          <a:off x="611560" y="188640"/>
          <a:ext cx="8208912" cy="12241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208912"/>
              </a:tblGrid>
              <a:tr h="31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 smtClean="0">
                          <a:effectLst/>
                        </a:rPr>
                        <a:t>GASTOS</a:t>
                      </a:r>
                      <a:r>
                        <a:rPr lang="es-CL" sz="1800" b="1" baseline="0" dirty="0" smtClean="0">
                          <a:effectLst/>
                        </a:rPr>
                        <a:t> DE INVERSIÓN (</a:t>
                      </a:r>
                      <a:r>
                        <a:rPr lang="es-C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 20</a:t>
                      </a:r>
                      <a:r>
                        <a:rPr lang="es-CL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s-C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907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Bienes muebles que resulten</a:t>
                      </a:r>
                      <a:r>
                        <a:rPr lang="es-ES" sz="1800" b="1" u="sng" dirty="0" smtClean="0">
                          <a:solidFill>
                            <a:schemeClr val="tx1"/>
                          </a:solidFill>
                          <a:effectLst/>
                        </a:rPr>
                        <a:t> INDISPENSABLES: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i="1" dirty="0" smtClean="0">
                          <a:solidFill>
                            <a:schemeClr val="tx1"/>
                          </a:solidFill>
                          <a:effectLst/>
                        </a:rPr>
                        <a:t>I. Para el desarrollo de las actividades previstas, II. Que subsistan después de terminada la ejecución del iniciativa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ES" sz="1800" b="1" i="1" dirty="0" smtClean="0">
                          <a:solidFill>
                            <a:schemeClr val="tx1"/>
                          </a:solidFill>
                          <a:effectLst/>
                        </a:rPr>
                        <a:t>III. Que no exista alternativa para proveer dicho equipamiento.</a:t>
                      </a:r>
                      <a:endParaRPr lang="es-CL" sz="2800" b="1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161" marR="1816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58494"/>
              </p:ext>
            </p:extLst>
          </p:nvPr>
        </p:nvGraphicFramePr>
        <p:xfrm>
          <a:off x="611560" y="1412776"/>
          <a:ext cx="8208912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</a:tblGrid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Estos gastos considerarán el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equipamiento. Se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entiende por equipamiento a los bienes corporales muebles que tienen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finalidad ser empleados en la actividad cultural, cuya vida útil es mayor a un (1) año, y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susceptibles de ser trasladados de un lugar a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otro.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Puede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ser:</a:t>
                      </a: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Instrumentos musicales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Atriles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Vestuario para actividades 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</a:rPr>
                        <a:t>(como vestidos folclóricos, sombreros, mantas, etc.)</a:t>
                      </a:r>
                      <a:endParaRPr lang="es-CL" sz="2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11560" y="4365104"/>
            <a:ext cx="820891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/>
              <a:t>Se </a:t>
            </a:r>
            <a:r>
              <a:rPr lang="es-ES" sz="1600" b="1" dirty="0"/>
              <a:t>realizará principalmente a través de: </a:t>
            </a:r>
            <a:endParaRPr lang="es-E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Pendones - Lienzos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Afiches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Dípticos </a:t>
            </a:r>
            <a:r>
              <a:rPr lang="es-ES" sz="1600" b="1" dirty="0"/>
              <a:t>– </a:t>
            </a:r>
            <a:r>
              <a:rPr lang="es-ES" sz="1600" b="1" dirty="0"/>
              <a:t>T</a:t>
            </a:r>
            <a:r>
              <a:rPr lang="es-ES" sz="1600" b="1" dirty="0" smtClean="0"/>
              <a:t>rípticos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Publicidad </a:t>
            </a:r>
            <a:r>
              <a:rPr lang="es-ES" sz="1600" b="1" dirty="0"/>
              <a:t>radial, Insertos de prensa o Publicaciones en medios escritos.</a:t>
            </a:r>
            <a:endParaRPr lang="es-CL" sz="1600" b="1" dirty="0"/>
          </a:p>
          <a:p>
            <a:pPr algn="just"/>
            <a:r>
              <a:rPr lang="es-ES" sz="1600" b="1" dirty="0"/>
              <a:t>La difusión de la actividad deberá hacerse antes y durante el desarrollo de la actividad conjuntamente con la difusión del origen de los recursos.</a:t>
            </a:r>
            <a:endParaRPr lang="es-CL" sz="1600" b="1" dirty="0"/>
          </a:p>
          <a:p>
            <a:pPr algn="just"/>
            <a:r>
              <a:rPr lang="es-ES" sz="1600" b="1" dirty="0"/>
              <a:t>Para aquellas entidades que no cumplan con la difusión de la actividad y del origen de los recursos, quedarán imposibilitadas de postular al concurso 2018.</a:t>
            </a:r>
            <a:endParaRPr lang="es-CL" sz="16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0202"/>
              </p:ext>
            </p:extLst>
          </p:nvPr>
        </p:nvGraphicFramePr>
        <p:xfrm>
          <a:off x="629605" y="3717032"/>
          <a:ext cx="8190545" cy="68972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190545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 smtClean="0">
                          <a:effectLst/>
                        </a:rPr>
                        <a:t>GASTOS</a:t>
                      </a:r>
                      <a:r>
                        <a:rPr lang="es-CL" sz="1800" b="1" baseline="0" dirty="0" smtClean="0">
                          <a:effectLst/>
                        </a:rPr>
                        <a:t> DE DIFUSION (</a:t>
                      </a:r>
                      <a:r>
                        <a:rPr lang="es-C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 3</a:t>
                      </a:r>
                      <a:r>
                        <a:rPr lang="es-CL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Mín. 1% )</a:t>
                      </a:r>
                      <a:endParaRPr lang="es-C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/>
                        <a:t>Difusión de la actividad así como del origen de los recursos</a:t>
                      </a: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1" marR="1816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79612" y="3212976"/>
            <a:ext cx="72728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Lo </a:t>
            </a:r>
            <a:r>
              <a:rPr lang="es-ES" b="1" i="1" dirty="0">
                <a:solidFill>
                  <a:schemeClr val="bg1"/>
                </a:solidFill>
              </a:rPr>
              <a:t>adquirido </a:t>
            </a:r>
            <a:r>
              <a:rPr lang="es-ES" b="1" i="1" dirty="0" smtClean="0">
                <a:solidFill>
                  <a:schemeClr val="bg1"/>
                </a:solidFill>
              </a:rPr>
              <a:t>pasa a ser parte del inventario de la institución</a:t>
            </a:r>
            <a:endParaRPr lang="es-CL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50444"/>
              </p:ext>
            </p:extLst>
          </p:nvPr>
        </p:nvGraphicFramePr>
        <p:xfrm>
          <a:off x="213022" y="518985"/>
          <a:ext cx="6624736" cy="615037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02594"/>
                <a:gridCol w="5722142"/>
              </a:tblGrid>
              <a:tr h="50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</a:rPr>
                        <a:t>ANEXOS</a:t>
                      </a:r>
                      <a:endParaRPr lang="es-C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25" marR="22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DESCRIPCION</a:t>
                      </a:r>
                      <a:endParaRPr lang="es-C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25" marR="22925" marT="0" marB="0" anchor="ctr"/>
                </a:tc>
              </a:tr>
              <a:tr h="1180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ANEXOS DEL </a:t>
                      </a:r>
                      <a:endParaRPr lang="es-CL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 AL 4</a:t>
                      </a:r>
                      <a:endParaRPr lang="es-C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25" marR="22925" marT="0" marB="0" anchor="ctr"/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es-ES" sz="1400" u="sng" dirty="0" smtClean="0">
                          <a:effectLst/>
                        </a:rPr>
                        <a:t>Instituciones </a:t>
                      </a:r>
                      <a:r>
                        <a:rPr lang="es-ES" sz="1400" u="sng" dirty="0">
                          <a:effectLst/>
                        </a:rPr>
                        <a:t>Públicas y Privadas (obligatorio)</a:t>
                      </a:r>
                      <a:endParaRPr lang="es-CL" sz="1400" u="sng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 smtClean="0">
                          <a:effectLst/>
                        </a:rPr>
                        <a:t>Anexo  Nº 1: </a:t>
                      </a:r>
                      <a:r>
                        <a:rPr lang="es-ES" sz="1400" dirty="0" smtClean="0">
                          <a:effectLst/>
                        </a:rPr>
                        <a:t>Carta de Compromiso de Ejecución de la iniciativa. </a:t>
                      </a:r>
                      <a:endParaRPr lang="es-CL" sz="14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 smtClean="0">
                          <a:effectLst/>
                        </a:rPr>
                        <a:t>Anexo Nº 2: </a:t>
                      </a:r>
                      <a:r>
                        <a:rPr lang="es-ES" sz="1400" dirty="0" smtClean="0">
                          <a:effectLst/>
                        </a:rPr>
                        <a:t>Declaración de “Aceptación de las condiciones del concurso”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 smtClean="0">
                          <a:effectLst/>
                        </a:rPr>
                        <a:t>Anexo Nº 3: </a:t>
                      </a:r>
                      <a:r>
                        <a:rPr lang="es-ES" sz="1400" dirty="0" smtClean="0">
                          <a:effectLst/>
                        </a:rPr>
                        <a:t>Declaración Jurada Simple de Exclusividad. </a:t>
                      </a:r>
                      <a:endParaRPr lang="es-CL" sz="14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 smtClean="0">
                          <a:effectLst/>
                        </a:rPr>
                        <a:t>Anexo Nº 4: </a:t>
                      </a:r>
                      <a:r>
                        <a:rPr lang="es-ES" sz="1400" dirty="0" smtClean="0">
                          <a:effectLst/>
                        </a:rPr>
                        <a:t>Planificación de actividades. </a:t>
                      </a:r>
                      <a:endParaRPr lang="es-ES" sz="1400" dirty="0" smtClean="0">
                        <a:effectLst/>
                      </a:endParaRPr>
                    </a:p>
                  </a:txBody>
                  <a:tcPr marL="22925" marR="22925" marT="0" marB="0"/>
                </a:tc>
              </a:tr>
              <a:tr h="20485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OTROS ANEXOS</a:t>
                      </a:r>
                      <a:endParaRPr lang="es-C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25" marR="22925" marT="0" marB="0" anchor="ctr"/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es-ES" sz="1400" u="sng" dirty="0" smtClean="0">
                          <a:effectLst/>
                        </a:rPr>
                        <a:t>Instituciones </a:t>
                      </a:r>
                      <a:r>
                        <a:rPr lang="es-ES" sz="1400" u="sng" dirty="0">
                          <a:effectLst/>
                        </a:rPr>
                        <a:t>Públicas y Privadas </a:t>
                      </a:r>
                      <a:endParaRPr lang="es-CL" sz="1400" u="sng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effectLst/>
                        </a:rPr>
                        <a:t>Anexo Nº 5: </a:t>
                      </a:r>
                      <a:r>
                        <a:rPr lang="es-ES_tradnl" sz="1400" dirty="0">
                          <a:effectLst/>
                        </a:rPr>
                        <a:t>Declaración Jurada Simple </a:t>
                      </a:r>
                      <a:r>
                        <a:rPr lang="es-ES_tradnl" sz="1400" dirty="0" smtClean="0">
                          <a:effectLst/>
                        </a:rPr>
                        <a:t>de honorarios (no </a:t>
                      </a:r>
                      <a:r>
                        <a:rPr lang="es-ES_tradnl" sz="1400" dirty="0">
                          <a:effectLst/>
                        </a:rPr>
                        <a:t>es funcionario público ni prestador de servicios en un Servicio Público </a:t>
                      </a:r>
                      <a:r>
                        <a:rPr lang="es-ES_tradnl" sz="1400" dirty="0" smtClean="0">
                          <a:effectLst/>
                        </a:rPr>
                        <a:t>)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400" b="1" dirty="0" smtClean="0">
                          <a:effectLst/>
                        </a:rPr>
                        <a:t>Anexo </a:t>
                      </a:r>
                      <a:r>
                        <a:rPr lang="es-ES_tradnl" sz="1400" b="1" dirty="0">
                          <a:effectLst/>
                        </a:rPr>
                        <a:t>Nº 6: </a:t>
                      </a:r>
                      <a:r>
                        <a:rPr lang="es-ES_tradnl" sz="1400" dirty="0">
                          <a:effectLst/>
                        </a:rPr>
                        <a:t>Certificado de Bienes Durables (obligatorio </a:t>
                      </a:r>
                      <a:r>
                        <a:rPr lang="es-ES_tradnl" sz="1400" dirty="0" smtClean="0">
                          <a:effectLst/>
                        </a:rPr>
                        <a:t>para gastos </a:t>
                      </a:r>
                      <a:r>
                        <a:rPr lang="es-ES_tradnl" sz="1400" dirty="0">
                          <a:effectLst/>
                        </a:rPr>
                        <a:t>del ítem </a:t>
                      </a:r>
                      <a:r>
                        <a:rPr lang="es-ES_tradnl" sz="1400" dirty="0" smtClean="0">
                          <a:effectLst/>
                        </a:rPr>
                        <a:t> </a:t>
                      </a:r>
                      <a:r>
                        <a:rPr lang="es-ES_tradnl" sz="1400" dirty="0">
                          <a:effectLst/>
                        </a:rPr>
                        <a:t>inversión).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 smtClean="0">
                          <a:effectLst/>
                        </a:rPr>
                        <a:t>Certificado </a:t>
                      </a:r>
                      <a:r>
                        <a:rPr lang="es-ES" sz="1400" b="1" dirty="0">
                          <a:effectLst/>
                        </a:rPr>
                        <a:t>de </a:t>
                      </a:r>
                      <a:r>
                        <a:rPr lang="es-ES" sz="1400" b="1" dirty="0" err="1">
                          <a:effectLst/>
                        </a:rPr>
                        <a:t>Expertis</a:t>
                      </a:r>
                      <a:r>
                        <a:rPr lang="es-ES" sz="1400" b="1" dirty="0">
                          <a:effectLst/>
                        </a:rPr>
                        <a:t> o Título Profesional del personal a </a:t>
                      </a:r>
                      <a:r>
                        <a:rPr lang="es-ES" sz="1400" b="1" dirty="0" smtClean="0">
                          <a:effectLst/>
                        </a:rPr>
                        <a:t>honorarios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No </a:t>
                      </a:r>
                      <a:r>
                        <a:rPr lang="es-ES" sz="1400" dirty="0">
                          <a:effectLst/>
                        </a:rPr>
                        <a:t>se validarán certificados </a:t>
                      </a:r>
                      <a:r>
                        <a:rPr lang="es-ES" sz="1400" dirty="0" smtClean="0">
                          <a:effectLst/>
                        </a:rPr>
                        <a:t>emitidos por  </a:t>
                      </a:r>
                      <a:r>
                        <a:rPr lang="es-ES" sz="1400" dirty="0">
                          <a:effectLst/>
                        </a:rPr>
                        <a:t>la institución </a:t>
                      </a:r>
                      <a:r>
                        <a:rPr lang="es-ES" sz="1400" dirty="0" smtClean="0">
                          <a:effectLst/>
                        </a:rPr>
                        <a:t>postulante </a:t>
                      </a:r>
                      <a:r>
                        <a:rPr lang="es-ES" sz="1400" dirty="0">
                          <a:effectLst/>
                        </a:rPr>
                        <a:t>de la iniciativa del </a:t>
                      </a:r>
                      <a:r>
                        <a:rPr lang="es-ES" sz="1400" dirty="0" smtClean="0">
                          <a:effectLst/>
                        </a:rPr>
                        <a:t>concurso.</a:t>
                      </a:r>
                      <a:endParaRPr lang="es-CL" sz="1400" dirty="0" smtClean="0">
                        <a:effectLst/>
                      </a:endParaRPr>
                    </a:p>
                  </a:txBody>
                  <a:tcPr marL="22925" marR="22925" marT="0" marB="0"/>
                </a:tc>
              </a:tr>
              <a:tr h="54374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25" marR="22925" marT="0" marB="0"/>
                </a:tc>
              </a:tr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DOCUMENTOS DE LA </a:t>
                      </a:r>
                      <a:endParaRPr lang="es-CL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INSTITUCIÓN</a:t>
                      </a:r>
                      <a:endParaRPr lang="es-CL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925" marR="22925" marT="0" marB="0" anchor="ctr"/>
                </a:tc>
                <a:tc>
                  <a:txBody>
                    <a:bodyPr/>
                    <a:lstStyle/>
                    <a:p>
                      <a:pPr marL="62865"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22925" marR="22925" marT="0" marB="0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031432" y="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u="sng" dirty="0" smtClean="0">
                <a:ea typeface="+mj-ea"/>
                <a:cs typeface="+mj-cs"/>
              </a:rPr>
              <a:t>Requisitos de Admisibilidad</a:t>
            </a:r>
          </a:p>
        </p:txBody>
      </p:sp>
      <p:sp>
        <p:nvSpPr>
          <p:cNvPr id="7" name="Trapecio 6"/>
          <p:cNvSpPr/>
          <p:nvPr/>
        </p:nvSpPr>
        <p:spPr>
          <a:xfrm>
            <a:off x="6932646" y="1306349"/>
            <a:ext cx="1963688" cy="63437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Pestaña Nº 4 “Documentos”</a:t>
            </a:r>
            <a:endParaRPr lang="es-CL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1115617" y="4005064"/>
            <a:ext cx="5586003" cy="25922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200" b="1" dirty="0" smtClean="0"/>
          </a:p>
          <a:p>
            <a:pPr algn="just"/>
            <a:endParaRPr lang="es-ES" sz="1200" b="1" dirty="0"/>
          </a:p>
          <a:p>
            <a:pPr algn="just"/>
            <a:r>
              <a:rPr lang="es-ES" sz="1200" b="1" u="sng" dirty="0" smtClean="0"/>
              <a:t>Solo </a:t>
            </a:r>
            <a:r>
              <a:rPr lang="es-ES" sz="1200" b="1" u="sng" dirty="0"/>
              <a:t>para Instituciones Privadas sin Fines </a:t>
            </a:r>
            <a:r>
              <a:rPr lang="es-ES" sz="1200" b="1" u="sng" dirty="0" smtClean="0"/>
              <a:t>de Lucro (obligatorio</a:t>
            </a:r>
            <a:r>
              <a:rPr lang="es-ES" sz="1200" b="1" u="sng" dirty="0"/>
              <a:t>)</a:t>
            </a:r>
            <a:endParaRPr lang="es-CL" sz="1200" b="1" u="sng" dirty="0"/>
          </a:p>
          <a:p>
            <a:pPr lvl="0" algn="just"/>
            <a:r>
              <a:rPr lang="es-ES" sz="1400" b="1" dirty="0" smtClean="0"/>
              <a:t>Anexo </a:t>
            </a:r>
            <a:r>
              <a:rPr lang="es-ES" sz="1400" b="1" dirty="0"/>
              <a:t>Nº 7: </a:t>
            </a:r>
            <a:r>
              <a:rPr lang="es-ES" sz="1400" dirty="0"/>
              <a:t>Responsable del Proyecto.</a:t>
            </a:r>
            <a:r>
              <a:rPr lang="es-ES" sz="1200" dirty="0"/>
              <a:t>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400" b="1" dirty="0"/>
              <a:t>Dos (2) cotizaciones obligatorias por cada adquisición </a:t>
            </a:r>
            <a:r>
              <a:rPr lang="es-ES" sz="1400" b="1" dirty="0" smtClean="0"/>
              <a:t>del </a:t>
            </a:r>
            <a:r>
              <a:rPr lang="es-ES" sz="1400" b="1" dirty="0"/>
              <a:t>ítem INVERSIÓN.</a:t>
            </a:r>
            <a:endParaRPr lang="es-C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400" b="1" dirty="0"/>
              <a:t>Fotocopia del RUT de la Institución Postulante vigente.</a:t>
            </a:r>
            <a:endParaRPr lang="es-CL" sz="1400" b="1" dirty="0"/>
          </a:p>
          <a:p>
            <a:pPr lvl="0" algn="just">
              <a:lnSpc>
                <a:spcPct val="107000"/>
              </a:lnSpc>
            </a:pPr>
            <a:r>
              <a:rPr lang="es-ES" sz="1400" b="1" dirty="0"/>
              <a:t>Fotocopia de la Cédula de Identidad del Representante Legal.</a:t>
            </a:r>
            <a:endParaRPr lang="es-CL" sz="1400" b="1" dirty="0"/>
          </a:p>
          <a:p>
            <a:pPr lvl="0" algn="just">
              <a:lnSpc>
                <a:spcPct val="107000"/>
              </a:lnSpc>
            </a:pPr>
            <a:r>
              <a:rPr lang="es-ES" sz="1400" b="1" dirty="0"/>
              <a:t>Certificado de Vigencia de </a:t>
            </a:r>
            <a:r>
              <a:rPr lang="es-ES" sz="1400" b="1" dirty="0" smtClean="0"/>
              <a:t>Personalidad. </a:t>
            </a:r>
            <a:r>
              <a:rPr lang="es-ES" sz="1200" b="1" dirty="0"/>
              <a:t>Mínimo de 2 </a:t>
            </a:r>
            <a:r>
              <a:rPr lang="es-ES" sz="1200" b="1" dirty="0" smtClean="0"/>
              <a:t>años conforme a </a:t>
            </a:r>
            <a:r>
              <a:rPr lang="es-ES" sz="1200" b="1" dirty="0"/>
              <a:t>Ley de </a:t>
            </a:r>
            <a:r>
              <a:rPr lang="es-ES" sz="1200" b="1" dirty="0" smtClean="0"/>
              <a:t>Presupuesto 2017</a:t>
            </a:r>
            <a:endParaRPr lang="es-ES" sz="1200" b="1" dirty="0"/>
          </a:p>
          <a:p>
            <a:pPr lvl="0" algn="just">
              <a:lnSpc>
                <a:spcPct val="107000"/>
              </a:lnSpc>
            </a:pPr>
            <a:r>
              <a:rPr lang="es-ES" sz="1400" b="1" dirty="0"/>
              <a:t>Certificado de Directorio Vigente </a:t>
            </a:r>
            <a:r>
              <a:rPr lang="es-ES" sz="1200" dirty="0"/>
              <a:t>(si no aparece en el Certificado de Vigencia de Personalidad Jurídica).</a:t>
            </a:r>
            <a:endParaRPr lang="es-CL" sz="12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/>
              <a:t>Certificado de Inscripción en el Registro de Receptores de Fondos Públicos.</a:t>
            </a:r>
            <a:endParaRPr lang="es-C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11" name="Trapecio 10"/>
          <p:cNvSpPr/>
          <p:nvPr/>
        </p:nvSpPr>
        <p:spPr>
          <a:xfrm>
            <a:off x="6983287" y="2927683"/>
            <a:ext cx="2112946" cy="622027"/>
          </a:xfrm>
          <a:prstGeom prst="trapezoid">
            <a:avLst>
              <a:gd name="adj" fmla="val 2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Pestaña Nº 6 “Otros Antecedentes”</a:t>
            </a:r>
            <a:endParaRPr lang="es-CL" sz="1600" b="1" dirty="0"/>
          </a:p>
        </p:txBody>
      </p:sp>
      <p:sp>
        <p:nvSpPr>
          <p:cNvPr id="12" name="Trapecio 11"/>
          <p:cNvSpPr/>
          <p:nvPr/>
        </p:nvSpPr>
        <p:spPr>
          <a:xfrm>
            <a:off x="6983287" y="4171729"/>
            <a:ext cx="1963688" cy="5519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Pestaña Nº 5 “Cotizaciones”</a:t>
            </a:r>
            <a:endParaRPr lang="es-CL" sz="1600" b="1" dirty="0"/>
          </a:p>
        </p:txBody>
      </p:sp>
      <p:sp>
        <p:nvSpPr>
          <p:cNvPr id="15" name="Trapecio 14"/>
          <p:cNvSpPr/>
          <p:nvPr/>
        </p:nvSpPr>
        <p:spPr>
          <a:xfrm>
            <a:off x="6917498" y="5445225"/>
            <a:ext cx="2010478" cy="64807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Pestaña Nº 4 “Documentos”</a:t>
            </a:r>
            <a:endParaRPr lang="es-CL" sz="1600" b="1" dirty="0"/>
          </a:p>
        </p:txBody>
      </p:sp>
      <p:sp>
        <p:nvSpPr>
          <p:cNvPr id="10" name="Cerrar llave 9"/>
          <p:cNvSpPr/>
          <p:nvPr/>
        </p:nvSpPr>
        <p:spPr>
          <a:xfrm>
            <a:off x="6583001" y="4817936"/>
            <a:ext cx="381286" cy="1796579"/>
          </a:xfrm>
          <a:prstGeom prst="rightBrace">
            <a:avLst>
              <a:gd name="adj1" fmla="val 37012"/>
              <a:gd name="adj2" fmla="val 52756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errar llave 4"/>
          <p:cNvSpPr/>
          <p:nvPr/>
        </p:nvSpPr>
        <p:spPr>
          <a:xfrm>
            <a:off x="6577980" y="1016733"/>
            <a:ext cx="405307" cy="1177482"/>
          </a:xfrm>
          <a:prstGeom prst="rightBrace">
            <a:avLst>
              <a:gd name="adj1" fmla="val 84258"/>
              <a:gd name="adj2" fmla="val 44856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errar llave 8"/>
          <p:cNvSpPr/>
          <p:nvPr/>
        </p:nvSpPr>
        <p:spPr>
          <a:xfrm>
            <a:off x="6577981" y="2194215"/>
            <a:ext cx="514300" cy="2219344"/>
          </a:xfrm>
          <a:prstGeom prst="rightBrace">
            <a:avLst>
              <a:gd name="adj1" fmla="val 80203"/>
              <a:gd name="adj2" fmla="val 47581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 rot="20357227">
            <a:off x="6583001" y="4529168"/>
            <a:ext cx="581287" cy="13461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recto 17"/>
          <p:cNvCxnSpPr/>
          <p:nvPr/>
        </p:nvCxnSpPr>
        <p:spPr>
          <a:xfrm>
            <a:off x="220754" y="4869160"/>
            <a:ext cx="66967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20754" y="2194214"/>
            <a:ext cx="66967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61" y="0"/>
            <a:ext cx="5805077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916832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es-ES" b="1"/>
              <a:t>Anexo Nº 4: </a:t>
            </a:r>
            <a:r>
              <a:rPr lang="es-ES"/>
              <a:t>Planificación de actividades.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6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6384</TotalTime>
  <Words>2756</Words>
  <Application>Microsoft Office PowerPoint</Application>
  <PresentationFormat>Presentación en pantalla (4:3)</PresentationFormat>
  <Paragraphs>358</Paragraphs>
  <Slides>23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Curlz MT</vt:lpstr>
      <vt:lpstr>Droid Sans Fallback</vt:lpstr>
      <vt:lpstr>FreeSans</vt:lpstr>
      <vt:lpstr>Liberation Serif</vt:lpstr>
      <vt:lpstr>Times New Roman</vt:lpstr>
      <vt:lpstr>Verdana</vt:lpstr>
      <vt:lpstr>Wingdings</vt:lpstr>
      <vt:lpstr>Office Theme</vt:lpstr>
      <vt:lpstr>FONDO CARÁCTER CULTURAL 6% FNDR 2017 División de Desarrollo Regional </vt:lpstr>
      <vt:lpstr>Tipos de Iniciativas Financiables</vt:lpstr>
      <vt:lpstr>Presentación de PowerPoint</vt:lpstr>
      <vt:lpstr>Topes de Financiamiento por  Categoría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Restricciones  de Financiamiento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RRD</dc:creator>
  <cp:lastModifiedBy>romina riffo</cp:lastModifiedBy>
  <cp:revision>390</cp:revision>
  <cp:lastPrinted>2017-02-16T12:49:22Z</cp:lastPrinted>
  <dcterms:created xsi:type="dcterms:W3CDTF">2013-08-16T13:40:40Z</dcterms:created>
  <dcterms:modified xsi:type="dcterms:W3CDTF">2017-02-16T21:45:19Z</dcterms:modified>
</cp:coreProperties>
</file>